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3"/>
  </p:notesMasterIdLst>
  <p:sldIdLst>
    <p:sldId id="256" r:id="rId2"/>
    <p:sldId id="257" r:id="rId3"/>
    <p:sldId id="258" r:id="rId4"/>
    <p:sldId id="259" r:id="rId5"/>
    <p:sldId id="260" r:id="rId6"/>
    <p:sldId id="261" r:id="rId7"/>
    <p:sldId id="262" r:id="rId8"/>
    <p:sldId id="263" r:id="rId9"/>
    <p:sldId id="266" r:id="rId10"/>
    <p:sldId id="264" r:id="rId11"/>
    <p:sldId id="265" r:id="rId12"/>
  </p:sldIdLst>
  <p:sldSz cx="14630400" cy="8229600"/>
  <p:notesSz cx="8229600" cy="14630400"/>
  <p:defaultTextStyle>
    <a:defPPr>
      <a:defRPr lang="es-A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53" d="100"/>
          <a:sy n="53" d="100"/>
        </p:scale>
        <p:origin x="748" y="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390745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0.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Text 0"/>
          <p:cNvSpPr/>
          <p:nvPr/>
        </p:nvSpPr>
        <p:spPr>
          <a:xfrm>
            <a:off x="864037" y="1917621"/>
            <a:ext cx="12902327" cy="2129314"/>
          </a:xfrm>
          <a:prstGeom prst="rect">
            <a:avLst/>
          </a:prstGeom>
          <a:noFill/>
          <a:ln/>
        </p:spPr>
        <p:txBody>
          <a:bodyPr wrap="square" lIns="0" tIns="0" rIns="0" bIns="0" rtlCol="0" anchor="t"/>
          <a:lstStyle/>
          <a:p>
            <a:pPr marL="0" indent="0">
              <a:lnSpc>
                <a:spcPts val="8350"/>
              </a:lnSpc>
              <a:buNone/>
            </a:pPr>
            <a:r>
              <a:rPr lang="en-US" sz="6700" b="1" kern="0" spc="-201" dirty="0">
                <a:solidFill>
                  <a:srgbClr val="000000"/>
                </a:solidFill>
                <a:latin typeface="Inter" pitchFamily="34" charset="0"/>
                <a:ea typeface="Inter" pitchFamily="34" charset="-122"/>
                <a:cs typeface="Inter" pitchFamily="34" charset="-120"/>
              </a:rPr>
              <a:t>Recommendation for a Predictive Maintenance Plan for Natura's Production Factory</a:t>
            </a:r>
            <a:endParaRPr lang="en-US" sz="6700" dirty="0"/>
          </a:p>
        </p:txBody>
      </p:sp>
      <p:sp>
        <p:nvSpPr>
          <p:cNvPr id="5" name="Text 3"/>
          <p:cNvSpPr/>
          <p:nvPr/>
        </p:nvSpPr>
        <p:spPr>
          <a:xfrm>
            <a:off x="1007031" y="6047184"/>
            <a:ext cx="108823" cy="97512"/>
          </a:xfrm>
          <a:prstGeom prst="rect">
            <a:avLst/>
          </a:prstGeom>
          <a:noFill/>
          <a:ln/>
        </p:spPr>
        <p:txBody>
          <a:bodyPr wrap="none" lIns="0" tIns="0" rIns="0" bIns="0" rtlCol="0" anchor="t"/>
          <a:lstStyle/>
          <a:p>
            <a:pPr marL="0" indent="0" algn="ctr">
              <a:lnSpc>
                <a:spcPts val="750"/>
              </a:lnSpc>
              <a:buNone/>
            </a:pPr>
            <a:r>
              <a:rPr lang="en-US" sz="750" kern="0" spc="-39" dirty="0">
                <a:solidFill>
                  <a:srgbClr val="FFFFFF"/>
                </a:solidFill>
                <a:latin typeface="Inter" pitchFamily="34" charset="0"/>
                <a:ea typeface="Inter" pitchFamily="34" charset="-122"/>
                <a:cs typeface="Inter" pitchFamily="34" charset="-120"/>
              </a:rPr>
              <a:t>JP</a:t>
            </a:r>
            <a:endParaRPr lang="en-US" sz="750" dirty="0"/>
          </a:p>
        </p:txBody>
      </p:sp>
      <p:sp>
        <p:nvSpPr>
          <p:cNvPr id="6" name="Text 4"/>
          <p:cNvSpPr/>
          <p:nvPr/>
        </p:nvSpPr>
        <p:spPr>
          <a:xfrm>
            <a:off x="1382316" y="5880021"/>
            <a:ext cx="1842968" cy="431959"/>
          </a:xfrm>
          <a:prstGeom prst="rect">
            <a:avLst/>
          </a:prstGeom>
          <a:noFill/>
          <a:ln/>
        </p:spPr>
        <p:txBody>
          <a:bodyPr wrap="none" lIns="0" tIns="0" rIns="0" bIns="0" rtlCol="0" anchor="t"/>
          <a:lstStyle/>
          <a:p>
            <a:pPr marL="0" indent="0" algn="l">
              <a:lnSpc>
                <a:spcPts val="3400"/>
              </a:lnSpc>
              <a:buNone/>
            </a:pPr>
            <a:r>
              <a:rPr lang="en-US" sz="2400" b="1" kern="0" spc="-39" dirty="0">
                <a:solidFill>
                  <a:srgbClr val="272525"/>
                </a:solidFill>
                <a:latin typeface="Inter" pitchFamily="34" charset="0"/>
                <a:ea typeface="Inter" pitchFamily="34" charset="-122"/>
                <a:cs typeface="Inter" pitchFamily="34" charset="-120"/>
              </a:rPr>
              <a:t>by Jose Pina</a:t>
            </a:r>
            <a:endParaRPr lang="en-US" sz="2400" dirty="0"/>
          </a:p>
        </p:txBody>
      </p:sp>
      <p:sp>
        <p:nvSpPr>
          <p:cNvPr id="7" name="Rectángulo 6">
            <a:extLst>
              <a:ext uri="{FF2B5EF4-FFF2-40B4-BE49-F238E27FC236}">
                <a16:creationId xmlns:a16="http://schemas.microsoft.com/office/drawing/2014/main" id="{04FC44B9-8083-9D4A-21B1-3EFDE18AC062}"/>
              </a:ext>
            </a:extLst>
          </p:cNvPr>
          <p:cNvSpPr/>
          <p:nvPr/>
        </p:nvSpPr>
        <p:spPr>
          <a:xfrm>
            <a:off x="12705347" y="7628021"/>
            <a:ext cx="1840832" cy="51735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3" name="Text 0"/>
          <p:cNvSpPr/>
          <p:nvPr/>
        </p:nvSpPr>
        <p:spPr>
          <a:xfrm>
            <a:off x="693539" y="230897"/>
            <a:ext cx="9220482" cy="619244"/>
          </a:xfrm>
          <a:prstGeom prst="rect">
            <a:avLst/>
          </a:prstGeom>
          <a:noFill/>
          <a:ln/>
        </p:spPr>
        <p:txBody>
          <a:bodyPr wrap="none" lIns="0" tIns="0" rIns="0" bIns="0" rtlCol="0" anchor="t"/>
          <a:lstStyle/>
          <a:p>
            <a:pPr marL="0" indent="0">
              <a:lnSpc>
                <a:spcPts val="4850"/>
              </a:lnSpc>
              <a:buNone/>
            </a:pPr>
            <a:r>
              <a:rPr lang="en-US" sz="3900" b="1" kern="0" spc="-117" dirty="0">
                <a:solidFill>
                  <a:srgbClr val="000000"/>
                </a:solidFill>
                <a:latin typeface="Inter" pitchFamily="34" charset="0"/>
                <a:ea typeface="Inter" pitchFamily="34" charset="-122"/>
                <a:cs typeface="Inter" pitchFamily="34" charset="-120"/>
              </a:rPr>
              <a:t>Comparation of results between prediction models</a:t>
            </a:r>
            <a:endParaRPr lang="en-US" sz="3900" dirty="0"/>
          </a:p>
        </p:txBody>
      </p:sp>
      <p:sp>
        <p:nvSpPr>
          <p:cNvPr id="48" name="Rectángulo 47">
            <a:extLst>
              <a:ext uri="{FF2B5EF4-FFF2-40B4-BE49-F238E27FC236}">
                <a16:creationId xmlns:a16="http://schemas.microsoft.com/office/drawing/2014/main" id="{0D89FBF1-5A3A-56BD-6F83-C2A2DD261877}"/>
              </a:ext>
            </a:extLst>
          </p:cNvPr>
          <p:cNvSpPr/>
          <p:nvPr/>
        </p:nvSpPr>
        <p:spPr>
          <a:xfrm>
            <a:off x="12657713" y="7634052"/>
            <a:ext cx="1840832" cy="51735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AR"/>
          </a:p>
        </p:txBody>
      </p:sp>
      <p:graphicFrame>
        <p:nvGraphicFramePr>
          <p:cNvPr id="50" name="Tabla 49">
            <a:extLst>
              <a:ext uri="{FF2B5EF4-FFF2-40B4-BE49-F238E27FC236}">
                <a16:creationId xmlns:a16="http://schemas.microsoft.com/office/drawing/2014/main" id="{0C2CB0D2-D3DD-5BEE-0701-6D46EB9C7394}"/>
              </a:ext>
            </a:extLst>
          </p:cNvPr>
          <p:cNvGraphicFramePr>
            <a:graphicFrameLocks noGrp="1"/>
          </p:cNvGraphicFramePr>
          <p:nvPr>
            <p:extLst>
              <p:ext uri="{D42A27DB-BD31-4B8C-83A1-F6EECF244321}">
                <p14:modId xmlns:p14="http://schemas.microsoft.com/office/powerpoint/2010/main" val="3337202032"/>
              </p:ext>
            </p:extLst>
          </p:nvPr>
        </p:nvGraphicFramePr>
        <p:xfrm>
          <a:off x="7939760" y="1509378"/>
          <a:ext cx="4321685" cy="2650998"/>
        </p:xfrm>
        <a:graphic>
          <a:graphicData uri="http://schemas.openxmlformats.org/drawingml/2006/table">
            <a:tbl>
              <a:tblPr firstRow="1" firstCol="1" bandRow="1">
                <a:tableStyleId>{5C22544A-7EE6-4342-B048-85BDC9FD1C3A}</a:tableStyleId>
              </a:tblPr>
              <a:tblGrid>
                <a:gridCol w="1225233">
                  <a:extLst>
                    <a:ext uri="{9D8B030D-6E8A-4147-A177-3AD203B41FA5}">
                      <a16:colId xmlns:a16="http://schemas.microsoft.com/office/drawing/2014/main" val="1718226161"/>
                    </a:ext>
                  </a:extLst>
                </a:gridCol>
                <a:gridCol w="656844">
                  <a:extLst>
                    <a:ext uri="{9D8B030D-6E8A-4147-A177-3AD203B41FA5}">
                      <a16:colId xmlns:a16="http://schemas.microsoft.com/office/drawing/2014/main" val="4077229822"/>
                    </a:ext>
                  </a:extLst>
                </a:gridCol>
                <a:gridCol w="653098">
                  <a:extLst>
                    <a:ext uri="{9D8B030D-6E8A-4147-A177-3AD203B41FA5}">
                      <a16:colId xmlns:a16="http://schemas.microsoft.com/office/drawing/2014/main" val="980585431"/>
                    </a:ext>
                  </a:extLst>
                </a:gridCol>
                <a:gridCol w="464312">
                  <a:extLst>
                    <a:ext uri="{9D8B030D-6E8A-4147-A177-3AD203B41FA5}">
                      <a16:colId xmlns:a16="http://schemas.microsoft.com/office/drawing/2014/main" val="1440439210"/>
                    </a:ext>
                  </a:extLst>
                </a:gridCol>
                <a:gridCol w="626682">
                  <a:extLst>
                    <a:ext uri="{9D8B030D-6E8A-4147-A177-3AD203B41FA5}">
                      <a16:colId xmlns:a16="http://schemas.microsoft.com/office/drawing/2014/main" val="4285961916"/>
                    </a:ext>
                  </a:extLst>
                </a:gridCol>
                <a:gridCol w="695516">
                  <a:extLst>
                    <a:ext uri="{9D8B030D-6E8A-4147-A177-3AD203B41FA5}">
                      <a16:colId xmlns:a16="http://schemas.microsoft.com/office/drawing/2014/main" val="3180112780"/>
                    </a:ext>
                  </a:extLst>
                </a:gridCol>
              </a:tblGrid>
              <a:tr h="434237">
                <a:tc>
                  <a:txBody>
                    <a:bodyPr/>
                    <a:lstStyle/>
                    <a:p>
                      <a:pPr>
                        <a:lnSpc>
                          <a:spcPct val="107000"/>
                        </a:lnSpc>
                        <a:spcAft>
                          <a:spcPts val="800"/>
                        </a:spcAft>
                      </a:pPr>
                      <a:r>
                        <a:rPr lang="en-US" sz="1400" b="1" kern="0" spc="-117" noProof="0" dirty="0">
                          <a:solidFill>
                            <a:srgbClr val="000000"/>
                          </a:solidFill>
                          <a:latin typeface="Inter" pitchFamily="34" charset="0"/>
                          <a:ea typeface="Inter" pitchFamily="34" charset="-122"/>
                        </a:rPr>
                        <a:t>Model</a:t>
                      </a:r>
                      <a:endParaRPr lang="en-US" sz="1400" b="1" kern="0" spc="-117" noProof="0" dirty="0">
                        <a:solidFill>
                          <a:srgbClr val="000000"/>
                        </a:solidFill>
                        <a:latin typeface="Inter" pitchFamily="34" charset="0"/>
                        <a:ea typeface="Inter" pitchFamily="34" charset="-122"/>
                        <a:cs typeface="Times New Roman" panose="02020603050405020304" pitchFamily="18" charset="0"/>
                      </a:endParaRPr>
                    </a:p>
                  </a:txBody>
                  <a:tcPr marL="44450" marR="44450" marT="0" marB="0" anchor="b"/>
                </a:tc>
                <a:tc>
                  <a:txBody>
                    <a:bodyPr/>
                    <a:lstStyle/>
                    <a:p>
                      <a:pPr>
                        <a:lnSpc>
                          <a:spcPct val="107000"/>
                        </a:lnSpc>
                        <a:spcAft>
                          <a:spcPts val="800"/>
                        </a:spcAft>
                      </a:pPr>
                      <a:r>
                        <a:rPr lang="en-US" sz="1400" b="1" kern="0" spc="-117" noProof="0" dirty="0">
                          <a:solidFill>
                            <a:srgbClr val="000000"/>
                          </a:solidFill>
                          <a:latin typeface="Inter" pitchFamily="34" charset="0"/>
                          <a:ea typeface="Inter" pitchFamily="34" charset="-122"/>
                        </a:rPr>
                        <a:t>Accuracy</a:t>
                      </a:r>
                      <a:endParaRPr lang="en-US" sz="1400" b="1" kern="0" spc="-117" noProof="0" dirty="0">
                        <a:solidFill>
                          <a:srgbClr val="000000"/>
                        </a:solidFill>
                        <a:latin typeface="Inter" pitchFamily="34" charset="0"/>
                        <a:ea typeface="Inter" pitchFamily="34" charset="-122"/>
                        <a:cs typeface="Times New Roman" panose="02020603050405020304" pitchFamily="18" charset="0"/>
                      </a:endParaRPr>
                    </a:p>
                  </a:txBody>
                  <a:tcPr marL="44450" marR="44450" marT="0" marB="0" anchor="b"/>
                </a:tc>
                <a:tc>
                  <a:txBody>
                    <a:bodyPr/>
                    <a:lstStyle/>
                    <a:p>
                      <a:pPr>
                        <a:lnSpc>
                          <a:spcPct val="107000"/>
                        </a:lnSpc>
                        <a:spcAft>
                          <a:spcPts val="800"/>
                        </a:spcAft>
                      </a:pPr>
                      <a:r>
                        <a:rPr lang="en-US" sz="1400" b="1" kern="0" spc="-117" noProof="0" dirty="0">
                          <a:solidFill>
                            <a:srgbClr val="000000"/>
                          </a:solidFill>
                          <a:latin typeface="Inter" pitchFamily="34" charset="0"/>
                          <a:ea typeface="Inter" pitchFamily="34" charset="-122"/>
                        </a:rPr>
                        <a:t>Precision</a:t>
                      </a:r>
                      <a:endParaRPr lang="en-US" sz="1400" b="1" kern="0" spc="-117" noProof="0" dirty="0">
                        <a:solidFill>
                          <a:srgbClr val="000000"/>
                        </a:solidFill>
                        <a:latin typeface="Inter" pitchFamily="34" charset="0"/>
                        <a:ea typeface="Inter" pitchFamily="34" charset="-122"/>
                        <a:cs typeface="Times New Roman" panose="02020603050405020304" pitchFamily="18" charset="0"/>
                      </a:endParaRPr>
                    </a:p>
                  </a:txBody>
                  <a:tcPr marL="44450" marR="44450" marT="0" marB="0" anchor="b"/>
                </a:tc>
                <a:tc>
                  <a:txBody>
                    <a:bodyPr/>
                    <a:lstStyle/>
                    <a:p>
                      <a:pPr>
                        <a:lnSpc>
                          <a:spcPct val="107000"/>
                        </a:lnSpc>
                        <a:spcAft>
                          <a:spcPts val="800"/>
                        </a:spcAft>
                      </a:pPr>
                      <a:r>
                        <a:rPr lang="en-US" sz="1400" b="1" kern="0" spc="-117" noProof="0" dirty="0">
                          <a:solidFill>
                            <a:srgbClr val="000000"/>
                          </a:solidFill>
                          <a:latin typeface="Inter" pitchFamily="34" charset="0"/>
                          <a:ea typeface="Inter" pitchFamily="34" charset="-122"/>
                        </a:rPr>
                        <a:t>Recall</a:t>
                      </a:r>
                      <a:endParaRPr lang="en-US" sz="1400" b="1" kern="0" spc="-117" noProof="0" dirty="0">
                        <a:solidFill>
                          <a:srgbClr val="000000"/>
                        </a:solidFill>
                        <a:latin typeface="Inter" pitchFamily="34" charset="0"/>
                        <a:ea typeface="Inter" pitchFamily="34" charset="-122"/>
                        <a:cs typeface="Times New Roman" panose="02020603050405020304" pitchFamily="18" charset="0"/>
                      </a:endParaRPr>
                    </a:p>
                  </a:txBody>
                  <a:tcPr marL="44450" marR="44450" marT="0" marB="0" anchor="b"/>
                </a:tc>
                <a:tc>
                  <a:txBody>
                    <a:bodyPr/>
                    <a:lstStyle/>
                    <a:p>
                      <a:pPr>
                        <a:lnSpc>
                          <a:spcPct val="107000"/>
                        </a:lnSpc>
                        <a:spcAft>
                          <a:spcPts val="800"/>
                        </a:spcAft>
                      </a:pPr>
                      <a:r>
                        <a:rPr lang="en-US" sz="1400" b="1" kern="0" spc="-117" noProof="0" dirty="0">
                          <a:solidFill>
                            <a:srgbClr val="000000"/>
                          </a:solidFill>
                          <a:latin typeface="Inter" pitchFamily="34" charset="0"/>
                          <a:ea typeface="Inter" pitchFamily="34" charset="-122"/>
                        </a:rPr>
                        <a:t>F1-Score</a:t>
                      </a:r>
                      <a:endParaRPr lang="en-US" sz="1400" b="1" kern="0" spc="-117" noProof="0" dirty="0">
                        <a:solidFill>
                          <a:srgbClr val="000000"/>
                        </a:solidFill>
                        <a:latin typeface="Inter" pitchFamily="34" charset="0"/>
                        <a:ea typeface="Inter" pitchFamily="34" charset="-122"/>
                        <a:cs typeface="Times New Roman" panose="02020603050405020304" pitchFamily="18" charset="0"/>
                      </a:endParaRPr>
                    </a:p>
                  </a:txBody>
                  <a:tcPr marL="44450" marR="44450" marT="0" marB="0" anchor="b"/>
                </a:tc>
                <a:tc>
                  <a:txBody>
                    <a:bodyPr/>
                    <a:lstStyle/>
                    <a:p>
                      <a:pPr>
                        <a:lnSpc>
                          <a:spcPct val="107000"/>
                        </a:lnSpc>
                        <a:spcAft>
                          <a:spcPts val="800"/>
                        </a:spcAft>
                      </a:pPr>
                      <a:r>
                        <a:rPr lang="en-US" sz="1400" b="1" kern="0" spc="-117" noProof="0" dirty="0">
                          <a:solidFill>
                            <a:srgbClr val="000000"/>
                          </a:solidFill>
                          <a:latin typeface="Inter" pitchFamily="34" charset="0"/>
                          <a:ea typeface="Inter" pitchFamily="34" charset="-122"/>
                        </a:rPr>
                        <a:t>AUC-ROC</a:t>
                      </a:r>
                      <a:endParaRPr lang="en-US" sz="1400" b="1" kern="0" spc="-117" noProof="0" dirty="0">
                        <a:solidFill>
                          <a:srgbClr val="000000"/>
                        </a:solidFill>
                        <a:latin typeface="Inter" pitchFamily="34" charset="0"/>
                        <a:ea typeface="Inter" pitchFamily="34" charset="-122"/>
                        <a:cs typeface="Times New Roman" panose="02020603050405020304" pitchFamily="18" charset="0"/>
                      </a:endParaRPr>
                    </a:p>
                  </a:txBody>
                  <a:tcPr marL="44450" marR="44450" marT="0" marB="0" anchor="b"/>
                </a:tc>
                <a:extLst>
                  <a:ext uri="{0D108BD9-81ED-4DB2-BD59-A6C34878D82A}">
                    <a16:rowId xmlns:a16="http://schemas.microsoft.com/office/drawing/2014/main" val="1737547335"/>
                  </a:ext>
                </a:extLst>
              </a:tr>
              <a:tr h="434237">
                <a:tc>
                  <a:txBody>
                    <a:bodyPr/>
                    <a:lstStyle/>
                    <a:p>
                      <a:pPr>
                        <a:lnSpc>
                          <a:spcPct val="107000"/>
                        </a:lnSpc>
                        <a:spcAft>
                          <a:spcPts val="800"/>
                        </a:spcAft>
                      </a:pPr>
                      <a:r>
                        <a:rPr lang="en-US" sz="1400" b="1" kern="0" spc="-117" noProof="0" dirty="0">
                          <a:solidFill>
                            <a:srgbClr val="000000"/>
                          </a:solidFill>
                          <a:latin typeface="Inter" pitchFamily="34" charset="0"/>
                          <a:ea typeface="Inter" pitchFamily="34" charset="-122"/>
                        </a:rPr>
                        <a:t>Random Forest</a:t>
                      </a:r>
                      <a:endParaRPr lang="en-US" sz="1400" b="1" kern="0" spc="-117" noProof="0" dirty="0">
                        <a:solidFill>
                          <a:srgbClr val="000000"/>
                        </a:solidFill>
                        <a:latin typeface="Inter" pitchFamily="34" charset="0"/>
                        <a:ea typeface="Inter" pitchFamily="34" charset="-122"/>
                        <a:cs typeface="Times New Roman" panose="02020603050405020304" pitchFamily="18" charset="0"/>
                      </a:endParaRPr>
                    </a:p>
                  </a:txBody>
                  <a:tcPr marL="44450" marR="44450" marT="0" marB="0" anchor="b"/>
                </a:tc>
                <a:tc>
                  <a:txBody>
                    <a:bodyPr/>
                    <a:lstStyle/>
                    <a:p>
                      <a:pPr algn="r">
                        <a:lnSpc>
                          <a:spcPct val="107000"/>
                        </a:lnSpc>
                        <a:spcAft>
                          <a:spcPts val="800"/>
                        </a:spcAft>
                      </a:pPr>
                      <a:r>
                        <a:rPr lang="en-US" sz="1400" b="0" kern="0" spc="-117" noProof="0" dirty="0">
                          <a:solidFill>
                            <a:srgbClr val="000000"/>
                          </a:solidFill>
                          <a:latin typeface="Inter" pitchFamily="34" charset="0"/>
                          <a:ea typeface="Inter" pitchFamily="34" charset="-122"/>
                        </a:rPr>
                        <a:t>0,899</a:t>
                      </a:r>
                      <a:endParaRPr lang="en-US" sz="1400" b="0" kern="0" spc="-117" noProof="0" dirty="0">
                        <a:solidFill>
                          <a:srgbClr val="000000"/>
                        </a:solidFill>
                        <a:latin typeface="Inter" pitchFamily="34" charset="0"/>
                        <a:ea typeface="Inter" pitchFamily="34" charset="-122"/>
                        <a:cs typeface="Times New Roman" panose="02020603050405020304" pitchFamily="18" charset="0"/>
                      </a:endParaRPr>
                    </a:p>
                  </a:txBody>
                  <a:tcPr marL="44450" marR="44450" marT="0" marB="0" anchor="b"/>
                </a:tc>
                <a:tc>
                  <a:txBody>
                    <a:bodyPr/>
                    <a:lstStyle/>
                    <a:p>
                      <a:pPr algn="r">
                        <a:lnSpc>
                          <a:spcPct val="107000"/>
                        </a:lnSpc>
                        <a:spcAft>
                          <a:spcPts val="800"/>
                        </a:spcAft>
                      </a:pPr>
                      <a:r>
                        <a:rPr lang="en-US" sz="1400" b="0" kern="0" spc="-117" noProof="0" dirty="0">
                          <a:solidFill>
                            <a:srgbClr val="000000"/>
                          </a:solidFill>
                          <a:latin typeface="Inter" pitchFamily="34" charset="0"/>
                          <a:ea typeface="Inter" pitchFamily="34" charset="-122"/>
                        </a:rPr>
                        <a:t>0,551</a:t>
                      </a:r>
                      <a:endParaRPr lang="en-US" sz="1400" b="0" kern="0" spc="-117" noProof="0" dirty="0">
                        <a:solidFill>
                          <a:srgbClr val="000000"/>
                        </a:solidFill>
                        <a:latin typeface="Inter" pitchFamily="34" charset="0"/>
                        <a:ea typeface="Inter" pitchFamily="34" charset="-122"/>
                        <a:cs typeface="Times New Roman" panose="02020603050405020304" pitchFamily="18" charset="0"/>
                      </a:endParaRPr>
                    </a:p>
                  </a:txBody>
                  <a:tcPr marL="44450" marR="44450" marT="0" marB="0" anchor="b"/>
                </a:tc>
                <a:tc>
                  <a:txBody>
                    <a:bodyPr/>
                    <a:lstStyle/>
                    <a:p>
                      <a:pPr algn="r">
                        <a:lnSpc>
                          <a:spcPct val="107000"/>
                        </a:lnSpc>
                        <a:spcAft>
                          <a:spcPts val="800"/>
                        </a:spcAft>
                      </a:pPr>
                      <a:r>
                        <a:rPr lang="en-US" sz="1400" b="0" kern="0" spc="-117" noProof="0" dirty="0">
                          <a:solidFill>
                            <a:srgbClr val="000000"/>
                          </a:solidFill>
                          <a:latin typeface="Inter" pitchFamily="34" charset="0"/>
                          <a:ea typeface="Inter" pitchFamily="34" charset="-122"/>
                        </a:rPr>
                        <a:t>0,778</a:t>
                      </a:r>
                      <a:endParaRPr lang="en-US" sz="1400" b="0" kern="0" spc="-117" noProof="0" dirty="0">
                        <a:solidFill>
                          <a:srgbClr val="000000"/>
                        </a:solidFill>
                        <a:latin typeface="Inter" pitchFamily="34" charset="0"/>
                        <a:ea typeface="Inter" pitchFamily="34" charset="-122"/>
                        <a:cs typeface="Times New Roman" panose="02020603050405020304" pitchFamily="18" charset="0"/>
                      </a:endParaRPr>
                    </a:p>
                  </a:txBody>
                  <a:tcPr marL="44450" marR="44450" marT="0" marB="0" anchor="b"/>
                </a:tc>
                <a:tc>
                  <a:txBody>
                    <a:bodyPr/>
                    <a:lstStyle/>
                    <a:p>
                      <a:pPr algn="r">
                        <a:lnSpc>
                          <a:spcPct val="107000"/>
                        </a:lnSpc>
                        <a:spcAft>
                          <a:spcPts val="800"/>
                        </a:spcAft>
                      </a:pPr>
                      <a:r>
                        <a:rPr lang="en-US" sz="1400" b="0" kern="0" spc="-117" noProof="0" dirty="0">
                          <a:solidFill>
                            <a:srgbClr val="000000"/>
                          </a:solidFill>
                          <a:latin typeface="Inter" pitchFamily="34" charset="0"/>
                          <a:ea typeface="Inter" pitchFamily="34" charset="-122"/>
                        </a:rPr>
                        <a:t>0,645</a:t>
                      </a:r>
                      <a:endParaRPr lang="en-US" sz="1400" b="0" kern="0" spc="-117" noProof="0" dirty="0">
                        <a:solidFill>
                          <a:srgbClr val="000000"/>
                        </a:solidFill>
                        <a:latin typeface="Inter" pitchFamily="34" charset="0"/>
                        <a:ea typeface="Inter" pitchFamily="34" charset="-122"/>
                        <a:cs typeface="Times New Roman" panose="02020603050405020304" pitchFamily="18" charset="0"/>
                      </a:endParaRPr>
                    </a:p>
                  </a:txBody>
                  <a:tcPr marL="44450" marR="44450" marT="0" marB="0" anchor="b"/>
                </a:tc>
                <a:tc>
                  <a:txBody>
                    <a:bodyPr/>
                    <a:lstStyle/>
                    <a:p>
                      <a:pPr algn="r">
                        <a:lnSpc>
                          <a:spcPct val="107000"/>
                        </a:lnSpc>
                        <a:spcAft>
                          <a:spcPts val="800"/>
                        </a:spcAft>
                      </a:pPr>
                      <a:r>
                        <a:rPr lang="en-US" sz="1400" b="0" kern="0" spc="-117" noProof="0" dirty="0">
                          <a:solidFill>
                            <a:srgbClr val="000000"/>
                          </a:solidFill>
                          <a:latin typeface="Inter" pitchFamily="34" charset="0"/>
                          <a:ea typeface="Inter" pitchFamily="34" charset="-122"/>
                        </a:rPr>
                        <a:t>0,923</a:t>
                      </a:r>
                      <a:endParaRPr lang="en-US" sz="1400" b="0" kern="0" spc="-117" noProof="0" dirty="0">
                        <a:solidFill>
                          <a:srgbClr val="000000"/>
                        </a:solidFill>
                        <a:latin typeface="Inter" pitchFamily="34" charset="0"/>
                        <a:ea typeface="Inter" pitchFamily="34" charset="-122"/>
                        <a:cs typeface="Times New Roman" panose="02020603050405020304" pitchFamily="18" charset="0"/>
                      </a:endParaRPr>
                    </a:p>
                  </a:txBody>
                  <a:tcPr marL="44450" marR="44450" marT="0" marB="0" anchor="b"/>
                </a:tc>
                <a:extLst>
                  <a:ext uri="{0D108BD9-81ED-4DB2-BD59-A6C34878D82A}">
                    <a16:rowId xmlns:a16="http://schemas.microsoft.com/office/drawing/2014/main" val="1152456221"/>
                  </a:ext>
                </a:extLst>
              </a:tr>
              <a:tr h="434237">
                <a:tc>
                  <a:txBody>
                    <a:bodyPr/>
                    <a:lstStyle/>
                    <a:p>
                      <a:pPr>
                        <a:lnSpc>
                          <a:spcPct val="107000"/>
                        </a:lnSpc>
                        <a:spcAft>
                          <a:spcPts val="800"/>
                        </a:spcAft>
                      </a:pPr>
                      <a:r>
                        <a:rPr lang="en-US" sz="1400" b="1" kern="0" spc="-117" noProof="0" dirty="0">
                          <a:solidFill>
                            <a:srgbClr val="000000"/>
                          </a:solidFill>
                          <a:latin typeface="Inter" pitchFamily="34" charset="0"/>
                          <a:ea typeface="Inter" pitchFamily="34" charset="-122"/>
                        </a:rPr>
                        <a:t>Logistic Regression</a:t>
                      </a:r>
                      <a:endParaRPr lang="en-US" sz="1400" b="1" kern="0" spc="-117" noProof="0" dirty="0">
                        <a:solidFill>
                          <a:srgbClr val="000000"/>
                        </a:solidFill>
                        <a:latin typeface="Inter" pitchFamily="34" charset="0"/>
                        <a:ea typeface="Inter" pitchFamily="34" charset="-122"/>
                        <a:cs typeface="Times New Roman" panose="02020603050405020304" pitchFamily="18" charset="0"/>
                      </a:endParaRPr>
                    </a:p>
                  </a:txBody>
                  <a:tcPr marL="44450" marR="44450" marT="0" marB="0" anchor="b"/>
                </a:tc>
                <a:tc>
                  <a:txBody>
                    <a:bodyPr/>
                    <a:lstStyle/>
                    <a:p>
                      <a:pPr algn="r">
                        <a:lnSpc>
                          <a:spcPct val="107000"/>
                        </a:lnSpc>
                        <a:spcAft>
                          <a:spcPts val="800"/>
                        </a:spcAft>
                      </a:pPr>
                      <a:r>
                        <a:rPr lang="en-US" sz="1400" b="0" kern="0" spc="-117" noProof="0" dirty="0">
                          <a:solidFill>
                            <a:srgbClr val="000000"/>
                          </a:solidFill>
                          <a:latin typeface="Inter" pitchFamily="34" charset="0"/>
                          <a:ea typeface="Inter" pitchFamily="34" charset="-122"/>
                        </a:rPr>
                        <a:t>0,917</a:t>
                      </a:r>
                      <a:endParaRPr lang="en-US" sz="1400" b="0" kern="0" spc="-117" noProof="0" dirty="0">
                        <a:solidFill>
                          <a:srgbClr val="000000"/>
                        </a:solidFill>
                        <a:latin typeface="Inter" pitchFamily="34" charset="0"/>
                        <a:ea typeface="Inter" pitchFamily="34" charset="-122"/>
                        <a:cs typeface="Times New Roman" panose="02020603050405020304" pitchFamily="18" charset="0"/>
                      </a:endParaRPr>
                    </a:p>
                  </a:txBody>
                  <a:tcPr marL="44450" marR="44450" marT="0" marB="0" anchor="b"/>
                </a:tc>
                <a:tc>
                  <a:txBody>
                    <a:bodyPr/>
                    <a:lstStyle/>
                    <a:p>
                      <a:pPr algn="r">
                        <a:lnSpc>
                          <a:spcPct val="107000"/>
                        </a:lnSpc>
                        <a:spcAft>
                          <a:spcPts val="800"/>
                        </a:spcAft>
                      </a:pPr>
                      <a:r>
                        <a:rPr lang="en-US" sz="1400" b="0" kern="0" spc="-117" noProof="0" dirty="0">
                          <a:solidFill>
                            <a:srgbClr val="000000"/>
                          </a:solidFill>
                          <a:latin typeface="Inter" pitchFamily="34" charset="0"/>
                          <a:ea typeface="Inter" pitchFamily="34" charset="-122"/>
                        </a:rPr>
                        <a:t>0,698</a:t>
                      </a:r>
                      <a:endParaRPr lang="en-US" sz="1400" b="0" kern="0" spc="-117" noProof="0" dirty="0">
                        <a:solidFill>
                          <a:srgbClr val="000000"/>
                        </a:solidFill>
                        <a:latin typeface="Inter" pitchFamily="34" charset="0"/>
                        <a:ea typeface="Inter" pitchFamily="34" charset="-122"/>
                        <a:cs typeface="Times New Roman" panose="02020603050405020304" pitchFamily="18" charset="0"/>
                      </a:endParaRPr>
                    </a:p>
                  </a:txBody>
                  <a:tcPr marL="44450" marR="44450" marT="0" marB="0" anchor="b"/>
                </a:tc>
                <a:tc>
                  <a:txBody>
                    <a:bodyPr/>
                    <a:lstStyle/>
                    <a:p>
                      <a:pPr algn="r">
                        <a:lnSpc>
                          <a:spcPct val="107000"/>
                        </a:lnSpc>
                        <a:spcAft>
                          <a:spcPts val="800"/>
                        </a:spcAft>
                      </a:pPr>
                      <a:r>
                        <a:rPr lang="en-US" sz="1400" b="0" kern="0" spc="-117" noProof="0" dirty="0">
                          <a:solidFill>
                            <a:srgbClr val="000000"/>
                          </a:solidFill>
                          <a:latin typeface="Inter" pitchFamily="34" charset="0"/>
                          <a:ea typeface="Inter" pitchFamily="34" charset="-122"/>
                        </a:rPr>
                        <a:t>0,524</a:t>
                      </a:r>
                      <a:endParaRPr lang="en-US" sz="1400" b="0" kern="0" spc="-117" noProof="0" dirty="0">
                        <a:solidFill>
                          <a:srgbClr val="000000"/>
                        </a:solidFill>
                        <a:latin typeface="Inter" pitchFamily="34" charset="0"/>
                        <a:ea typeface="Inter" pitchFamily="34" charset="-122"/>
                        <a:cs typeface="Times New Roman" panose="02020603050405020304" pitchFamily="18" charset="0"/>
                      </a:endParaRPr>
                    </a:p>
                  </a:txBody>
                  <a:tcPr marL="44450" marR="44450" marT="0" marB="0" anchor="b"/>
                </a:tc>
                <a:tc>
                  <a:txBody>
                    <a:bodyPr/>
                    <a:lstStyle/>
                    <a:p>
                      <a:pPr algn="r">
                        <a:lnSpc>
                          <a:spcPct val="107000"/>
                        </a:lnSpc>
                        <a:spcAft>
                          <a:spcPts val="800"/>
                        </a:spcAft>
                      </a:pPr>
                      <a:r>
                        <a:rPr lang="en-US" sz="1400" b="0" kern="0" spc="-117" noProof="0" dirty="0">
                          <a:solidFill>
                            <a:srgbClr val="000000"/>
                          </a:solidFill>
                          <a:latin typeface="Inter" pitchFamily="34" charset="0"/>
                          <a:ea typeface="Inter" pitchFamily="34" charset="-122"/>
                        </a:rPr>
                        <a:t>0,599</a:t>
                      </a:r>
                      <a:endParaRPr lang="en-US" sz="1400" b="0" kern="0" spc="-117" noProof="0" dirty="0">
                        <a:solidFill>
                          <a:srgbClr val="000000"/>
                        </a:solidFill>
                        <a:latin typeface="Inter" pitchFamily="34" charset="0"/>
                        <a:ea typeface="Inter" pitchFamily="34" charset="-122"/>
                        <a:cs typeface="Times New Roman" panose="02020603050405020304" pitchFamily="18" charset="0"/>
                      </a:endParaRPr>
                    </a:p>
                  </a:txBody>
                  <a:tcPr marL="44450" marR="44450" marT="0" marB="0" anchor="b"/>
                </a:tc>
                <a:tc>
                  <a:txBody>
                    <a:bodyPr/>
                    <a:lstStyle/>
                    <a:p>
                      <a:pPr algn="r">
                        <a:lnSpc>
                          <a:spcPct val="107000"/>
                        </a:lnSpc>
                        <a:spcAft>
                          <a:spcPts val="800"/>
                        </a:spcAft>
                      </a:pPr>
                      <a:r>
                        <a:rPr lang="en-US" sz="1400" b="0" kern="0" spc="-117" noProof="0" dirty="0">
                          <a:solidFill>
                            <a:srgbClr val="000000"/>
                          </a:solidFill>
                          <a:latin typeface="Inter" pitchFamily="34" charset="0"/>
                          <a:ea typeface="Inter" pitchFamily="34" charset="-122"/>
                        </a:rPr>
                        <a:t>0,748</a:t>
                      </a:r>
                      <a:endParaRPr lang="en-US" sz="1400" b="0" kern="0" spc="-117" noProof="0" dirty="0">
                        <a:solidFill>
                          <a:srgbClr val="000000"/>
                        </a:solidFill>
                        <a:latin typeface="Inter" pitchFamily="34" charset="0"/>
                        <a:ea typeface="Inter" pitchFamily="34" charset="-122"/>
                        <a:cs typeface="Times New Roman" panose="02020603050405020304" pitchFamily="18" charset="0"/>
                      </a:endParaRPr>
                    </a:p>
                  </a:txBody>
                  <a:tcPr marL="44450" marR="44450" marT="0" marB="0" anchor="b"/>
                </a:tc>
                <a:extLst>
                  <a:ext uri="{0D108BD9-81ED-4DB2-BD59-A6C34878D82A}">
                    <a16:rowId xmlns:a16="http://schemas.microsoft.com/office/drawing/2014/main" val="3094991960"/>
                  </a:ext>
                </a:extLst>
              </a:tr>
              <a:tr h="434237">
                <a:tc>
                  <a:txBody>
                    <a:bodyPr/>
                    <a:lstStyle/>
                    <a:p>
                      <a:pPr>
                        <a:lnSpc>
                          <a:spcPct val="107000"/>
                        </a:lnSpc>
                        <a:spcAft>
                          <a:spcPts val="800"/>
                        </a:spcAft>
                      </a:pPr>
                      <a:r>
                        <a:rPr lang="en-US" sz="1400" b="1" kern="0" spc="-117" noProof="0" dirty="0">
                          <a:solidFill>
                            <a:srgbClr val="000000"/>
                          </a:solidFill>
                          <a:latin typeface="Inter" pitchFamily="34" charset="0"/>
                          <a:ea typeface="Inter" pitchFamily="34" charset="-122"/>
                        </a:rPr>
                        <a:t>Decision Tree</a:t>
                      </a:r>
                      <a:endParaRPr lang="en-US" sz="1400" b="1" kern="0" spc="-117" noProof="0" dirty="0">
                        <a:solidFill>
                          <a:srgbClr val="000000"/>
                        </a:solidFill>
                        <a:latin typeface="Inter" pitchFamily="34" charset="0"/>
                        <a:ea typeface="Inter" pitchFamily="34" charset="-122"/>
                        <a:cs typeface="Times New Roman" panose="02020603050405020304" pitchFamily="18" charset="0"/>
                      </a:endParaRPr>
                    </a:p>
                  </a:txBody>
                  <a:tcPr marL="44450" marR="44450" marT="0" marB="0" anchor="b"/>
                </a:tc>
                <a:tc>
                  <a:txBody>
                    <a:bodyPr/>
                    <a:lstStyle/>
                    <a:p>
                      <a:pPr algn="r">
                        <a:lnSpc>
                          <a:spcPct val="107000"/>
                        </a:lnSpc>
                        <a:spcAft>
                          <a:spcPts val="800"/>
                        </a:spcAft>
                      </a:pPr>
                      <a:r>
                        <a:rPr lang="en-US" sz="1400" b="0" kern="0" spc="-117" noProof="0" dirty="0">
                          <a:solidFill>
                            <a:srgbClr val="000000"/>
                          </a:solidFill>
                          <a:latin typeface="Inter" pitchFamily="34" charset="0"/>
                          <a:ea typeface="Inter" pitchFamily="34" charset="-122"/>
                        </a:rPr>
                        <a:t>0,899</a:t>
                      </a:r>
                      <a:endParaRPr lang="en-US" sz="1400" b="0" kern="0" spc="-117" noProof="0" dirty="0">
                        <a:solidFill>
                          <a:srgbClr val="000000"/>
                        </a:solidFill>
                        <a:latin typeface="Inter" pitchFamily="34" charset="0"/>
                        <a:ea typeface="Inter" pitchFamily="34" charset="-122"/>
                        <a:cs typeface="Times New Roman" panose="02020603050405020304" pitchFamily="18" charset="0"/>
                      </a:endParaRPr>
                    </a:p>
                  </a:txBody>
                  <a:tcPr marL="44450" marR="44450" marT="0" marB="0" anchor="b"/>
                </a:tc>
                <a:tc>
                  <a:txBody>
                    <a:bodyPr/>
                    <a:lstStyle/>
                    <a:p>
                      <a:pPr algn="r">
                        <a:lnSpc>
                          <a:spcPct val="107000"/>
                        </a:lnSpc>
                        <a:spcAft>
                          <a:spcPts val="800"/>
                        </a:spcAft>
                      </a:pPr>
                      <a:r>
                        <a:rPr lang="en-US" sz="1400" b="0" kern="0" spc="-117" noProof="0" dirty="0">
                          <a:solidFill>
                            <a:srgbClr val="000000"/>
                          </a:solidFill>
                          <a:latin typeface="Inter" pitchFamily="34" charset="0"/>
                          <a:ea typeface="Inter" pitchFamily="34" charset="-122"/>
                        </a:rPr>
                        <a:t>0,551</a:t>
                      </a:r>
                      <a:endParaRPr lang="en-US" sz="1400" b="0" kern="0" spc="-117" noProof="0" dirty="0">
                        <a:solidFill>
                          <a:srgbClr val="000000"/>
                        </a:solidFill>
                        <a:latin typeface="Inter" pitchFamily="34" charset="0"/>
                        <a:ea typeface="Inter" pitchFamily="34" charset="-122"/>
                        <a:cs typeface="Times New Roman" panose="02020603050405020304" pitchFamily="18" charset="0"/>
                      </a:endParaRPr>
                    </a:p>
                  </a:txBody>
                  <a:tcPr marL="44450" marR="44450" marT="0" marB="0" anchor="b"/>
                </a:tc>
                <a:tc>
                  <a:txBody>
                    <a:bodyPr/>
                    <a:lstStyle/>
                    <a:p>
                      <a:pPr algn="r">
                        <a:lnSpc>
                          <a:spcPct val="107000"/>
                        </a:lnSpc>
                        <a:spcAft>
                          <a:spcPts val="800"/>
                        </a:spcAft>
                      </a:pPr>
                      <a:r>
                        <a:rPr lang="en-US" sz="1400" b="0" kern="0" spc="-117" noProof="0" dirty="0">
                          <a:solidFill>
                            <a:srgbClr val="000000"/>
                          </a:solidFill>
                          <a:latin typeface="Inter" pitchFamily="34" charset="0"/>
                          <a:ea typeface="Inter" pitchFamily="34" charset="-122"/>
                        </a:rPr>
                        <a:t>0,778</a:t>
                      </a:r>
                      <a:endParaRPr lang="en-US" sz="1400" b="0" kern="0" spc="-117" noProof="0" dirty="0">
                        <a:solidFill>
                          <a:srgbClr val="000000"/>
                        </a:solidFill>
                        <a:latin typeface="Inter" pitchFamily="34" charset="0"/>
                        <a:ea typeface="Inter" pitchFamily="34" charset="-122"/>
                        <a:cs typeface="Times New Roman" panose="02020603050405020304" pitchFamily="18" charset="0"/>
                      </a:endParaRPr>
                    </a:p>
                  </a:txBody>
                  <a:tcPr marL="44450" marR="44450" marT="0" marB="0" anchor="b"/>
                </a:tc>
                <a:tc>
                  <a:txBody>
                    <a:bodyPr/>
                    <a:lstStyle/>
                    <a:p>
                      <a:pPr algn="r">
                        <a:lnSpc>
                          <a:spcPct val="107000"/>
                        </a:lnSpc>
                        <a:spcAft>
                          <a:spcPts val="800"/>
                        </a:spcAft>
                      </a:pPr>
                      <a:r>
                        <a:rPr lang="en-US" sz="1400" b="0" kern="0" spc="-117" noProof="0" dirty="0">
                          <a:solidFill>
                            <a:srgbClr val="000000"/>
                          </a:solidFill>
                          <a:latin typeface="Inter" pitchFamily="34" charset="0"/>
                          <a:ea typeface="Inter" pitchFamily="34" charset="-122"/>
                        </a:rPr>
                        <a:t>0,645</a:t>
                      </a:r>
                      <a:endParaRPr lang="en-US" sz="1400" b="0" kern="0" spc="-117" noProof="0" dirty="0">
                        <a:solidFill>
                          <a:srgbClr val="000000"/>
                        </a:solidFill>
                        <a:latin typeface="Inter" pitchFamily="34" charset="0"/>
                        <a:ea typeface="Inter" pitchFamily="34" charset="-122"/>
                        <a:cs typeface="Times New Roman" panose="02020603050405020304" pitchFamily="18" charset="0"/>
                      </a:endParaRPr>
                    </a:p>
                  </a:txBody>
                  <a:tcPr marL="44450" marR="44450" marT="0" marB="0" anchor="b"/>
                </a:tc>
                <a:tc>
                  <a:txBody>
                    <a:bodyPr/>
                    <a:lstStyle/>
                    <a:p>
                      <a:pPr algn="r">
                        <a:lnSpc>
                          <a:spcPct val="107000"/>
                        </a:lnSpc>
                        <a:spcAft>
                          <a:spcPts val="800"/>
                        </a:spcAft>
                      </a:pPr>
                      <a:r>
                        <a:rPr lang="en-US" sz="1400" b="0" kern="0" spc="-117" noProof="0" dirty="0">
                          <a:solidFill>
                            <a:srgbClr val="000000"/>
                          </a:solidFill>
                          <a:latin typeface="Inter" pitchFamily="34" charset="0"/>
                          <a:ea typeface="Inter" pitchFamily="34" charset="-122"/>
                        </a:rPr>
                        <a:t>0,924</a:t>
                      </a:r>
                      <a:endParaRPr lang="en-US" sz="1400" b="0" kern="0" spc="-117" noProof="0" dirty="0">
                        <a:solidFill>
                          <a:srgbClr val="000000"/>
                        </a:solidFill>
                        <a:latin typeface="Inter" pitchFamily="34" charset="0"/>
                        <a:ea typeface="Inter" pitchFamily="34" charset="-122"/>
                        <a:cs typeface="Times New Roman" panose="02020603050405020304" pitchFamily="18" charset="0"/>
                      </a:endParaRPr>
                    </a:p>
                  </a:txBody>
                  <a:tcPr marL="44450" marR="44450" marT="0" marB="0" anchor="b"/>
                </a:tc>
                <a:extLst>
                  <a:ext uri="{0D108BD9-81ED-4DB2-BD59-A6C34878D82A}">
                    <a16:rowId xmlns:a16="http://schemas.microsoft.com/office/drawing/2014/main" val="3506838814"/>
                  </a:ext>
                </a:extLst>
              </a:tr>
              <a:tr h="434237">
                <a:tc>
                  <a:txBody>
                    <a:bodyPr/>
                    <a:lstStyle/>
                    <a:p>
                      <a:pPr>
                        <a:lnSpc>
                          <a:spcPct val="107000"/>
                        </a:lnSpc>
                        <a:spcAft>
                          <a:spcPts val="800"/>
                        </a:spcAft>
                      </a:pPr>
                      <a:r>
                        <a:rPr lang="en-US" sz="1400" b="1" kern="0" spc="-117" noProof="0" dirty="0">
                          <a:solidFill>
                            <a:srgbClr val="000000"/>
                          </a:solidFill>
                          <a:latin typeface="Inter" pitchFamily="34" charset="0"/>
                          <a:ea typeface="Inter" pitchFamily="34" charset="-122"/>
                        </a:rPr>
                        <a:t>SVM</a:t>
                      </a:r>
                      <a:endParaRPr lang="en-US" sz="1400" b="1" kern="0" spc="-117" noProof="0" dirty="0">
                        <a:solidFill>
                          <a:srgbClr val="000000"/>
                        </a:solidFill>
                        <a:latin typeface="Inter" pitchFamily="34" charset="0"/>
                        <a:ea typeface="Inter" pitchFamily="34" charset="-122"/>
                        <a:cs typeface="Times New Roman" panose="02020603050405020304" pitchFamily="18" charset="0"/>
                      </a:endParaRPr>
                    </a:p>
                  </a:txBody>
                  <a:tcPr marL="44450" marR="44450" marT="0" marB="0" anchor="b"/>
                </a:tc>
                <a:tc>
                  <a:txBody>
                    <a:bodyPr/>
                    <a:lstStyle/>
                    <a:p>
                      <a:pPr algn="r">
                        <a:lnSpc>
                          <a:spcPct val="107000"/>
                        </a:lnSpc>
                        <a:spcAft>
                          <a:spcPts val="800"/>
                        </a:spcAft>
                      </a:pPr>
                      <a:r>
                        <a:rPr lang="en-US" sz="1400" b="0" kern="0" spc="-117" noProof="0" dirty="0">
                          <a:solidFill>
                            <a:srgbClr val="000000"/>
                          </a:solidFill>
                          <a:latin typeface="Inter" pitchFamily="34" charset="0"/>
                          <a:ea typeface="Inter" pitchFamily="34" charset="-122"/>
                        </a:rPr>
                        <a:t>0,917</a:t>
                      </a:r>
                      <a:endParaRPr lang="en-US" sz="1400" b="0" kern="0" spc="-117" noProof="0" dirty="0">
                        <a:solidFill>
                          <a:srgbClr val="000000"/>
                        </a:solidFill>
                        <a:latin typeface="Inter" pitchFamily="34" charset="0"/>
                        <a:ea typeface="Inter" pitchFamily="34" charset="-122"/>
                        <a:cs typeface="Times New Roman" panose="02020603050405020304" pitchFamily="18" charset="0"/>
                      </a:endParaRPr>
                    </a:p>
                  </a:txBody>
                  <a:tcPr marL="44450" marR="44450" marT="0" marB="0" anchor="b"/>
                </a:tc>
                <a:tc>
                  <a:txBody>
                    <a:bodyPr/>
                    <a:lstStyle/>
                    <a:p>
                      <a:pPr algn="r">
                        <a:lnSpc>
                          <a:spcPct val="107000"/>
                        </a:lnSpc>
                        <a:spcAft>
                          <a:spcPts val="800"/>
                        </a:spcAft>
                      </a:pPr>
                      <a:r>
                        <a:rPr lang="en-US" sz="1400" b="0" kern="0" spc="-117" noProof="0" dirty="0">
                          <a:solidFill>
                            <a:srgbClr val="000000"/>
                          </a:solidFill>
                          <a:latin typeface="Inter" pitchFamily="34" charset="0"/>
                          <a:ea typeface="Inter" pitchFamily="34" charset="-122"/>
                        </a:rPr>
                        <a:t>0,698</a:t>
                      </a:r>
                      <a:endParaRPr lang="en-US" sz="1400" b="0" kern="0" spc="-117" noProof="0" dirty="0">
                        <a:solidFill>
                          <a:srgbClr val="000000"/>
                        </a:solidFill>
                        <a:latin typeface="Inter" pitchFamily="34" charset="0"/>
                        <a:ea typeface="Inter" pitchFamily="34" charset="-122"/>
                        <a:cs typeface="Times New Roman" panose="02020603050405020304" pitchFamily="18" charset="0"/>
                      </a:endParaRPr>
                    </a:p>
                  </a:txBody>
                  <a:tcPr marL="44450" marR="44450" marT="0" marB="0" anchor="b"/>
                </a:tc>
                <a:tc>
                  <a:txBody>
                    <a:bodyPr/>
                    <a:lstStyle/>
                    <a:p>
                      <a:pPr algn="r">
                        <a:lnSpc>
                          <a:spcPct val="107000"/>
                        </a:lnSpc>
                        <a:spcAft>
                          <a:spcPts val="800"/>
                        </a:spcAft>
                      </a:pPr>
                      <a:r>
                        <a:rPr lang="en-US" sz="1400" b="0" kern="0" spc="-117" noProof="0" dirty="0">
                          <a:solidFill>
                            <a:srgbClr val="000000"/>
                          </a:solidFill>
                          <a:latin typeface="Inter" pitchFamily="34" charset="0"/>
                          <a:ea typeface="Inter" pitchFamily="34" charset="-122"/>
                        </a:rPr>
                        <a:t>0,524</a:t>
                      </a:r>
                      <a:endParaRPr lang="en-US" sz="1400" b="0" kern="0" spc="-117" noProof="0" dirty="0">
                        <a:solidFill>
                          <a:srgbClr val="000000"/>
                        </a:solidFill>
                        <a:latin typeface="Inter" pitchFamily="34" charset="0"/>
                        <a:ea typeface="Inter" pitchFamily="34" charset="-122"/>
                        <a:cs typeface="Times New Roman" panose="02020603050405020304" pitchFamily="18" charset="0"/>
                      </a:endParaRPr>
                    </a:p>
                  </a:txBody>
                  <a:tcPr marL="44450" marR="44450" marT="0" marB="0" anchor="b"/>
                </a:tc>
                <a:tc>
                  <a:txBody>
                    <a:bodyPr/>
                    <a:lstStyle/>
                    <a:p>
                      <a:pPr algn="r">
                        <a:lnSpc>
                          <a:spcPct val="107000"/>
                        </a:lnSpc>
                        <a:spcAft>
                          <a:spcPts val="800"/>
                        </a:spcAft>
                      </a:pPr>
                      <a:r>
                        <a:rPr lang="en-US" sz="1400" b="0" kern="0" spc="-117" noProof="0" dirty="0">
                          <a:solidFill>
                            <a:srgbClr val="000000"/>
                          </a:solidFill>
                          <a:latin typeface="Inter" pitchFamily="34" charset="0"/>
                          <a:ea typeface="Inter" pitchFamily="34" charset="-122"/>
                        </a:rPr>
                        <a:t>0,599</a:t>
                      </a:r>
                      <a:endParaRPr lang="en-US" sz="1400" b="0" kern="0" spc="-117" noProof="0" dirty="0">
                        <a:solidFill>
                          <a:srgbClr val="000000"/>
                        </a:solidFill>
                        <a:latin typeface="Inter" pitchFamily="34" charset="0"/>
                        <a:ea typeface="Inter" pitchFamily="34" charset="-122"/>
                        <a:cs typeface="Times New Roman" panose="02020603050405020304" pitchFamily="18" charset="0"/>
                      </a:endParaRPr>
                    </a:p>
                  </a:txBody>
                  <a:tcPr marL="44450" marR="44450" marT="0" marB="0" anchor="b"/>
                </a:tc>
                <a:tc>
                  <a:txBody>
                    <a:bodyPr/>
                    <a:lstStyle/>
                    <a:p>
                      <a:pPr algn="r">
                        <a:lnSpc>
                          <a:spcPct val="107000"/>
                        </a:lnSpc>
                        <a:spcAft>
                          <a:spcPts val="800"/>
                        </a:spcAft>
                      </a:pPr>
                      <a:r>
                        <a:rPr lang="en-US" sz="1400" b="0" kern="0" spc="-117" noProof="0" dirty="0">
                          <a:solidFill>
                            <a:srgbClr val="000000"/>
                          </a:solidFill>
                          <a:latin typeface="Inter" pitchFamily="34" charset="0"/>
                          <a:ea typeface="Inter" pitchFamily="34" charset="-122"/>
                        </a:rPr>
                        <a:t>0,745</a:t>
                      </a:r>
                      <a:endParaRPr lang="en-US" sz="1400" b="0" kern="0" spc="-117" noProof="0" dirty="0">
                        <a:solidFill>
                          <a:srgbClr val="000000"/>
                        </a:solidFill>
                        <a:latin typeface="Inter" pitchFamily="34" charset="0"/>
                        <a:ea typeface="Inter" pitchFamily="34" charset="-122"/>
                        <a:cs typeface="Times New Roman" panose="02020603050405020304" pitchFamily="18" charset="0"/>
                      </a:endParaRPr>
                    </a:p>
                  </a:txBody>
                  <a:tcPr marL="44450" marR="44450" marT="0" marB="0" anchor="b"/>
                </a:tc>
                <a:extLst>
                  <a:ext uri="{0D108BD9-81ED-4DB2-BD59-A6C34878D82A}">
                    <a16:rowId xmlns:a16="http://schemas.microsoft.com/office/drawing/2014/main" val="2754857165"/>
                  </a:ext>
                </a:extLst>
              </a:tr>
              <a:tr h="434237">
                <a:tc>
                  <a:txBody>
                    <a:bodyPr/>
                    <a:lstStyle/>
                    <a:p>
                      <a:pPr>
                        <a:lnSpc>
                          <a:spcPct val="107000"/>
                        </a:lnSpc>
                        <a:spcAft>
                          <a:spcPts val="800"/>
                        </a:spcAft>
                      </a:pPr>
                      <a:r>
                        <a:rPr lang="en-US" sz="1400" b="1" kern="0" spc="-117" noProof="0" dirty="0">
                          <a:solidFill>
                            <a:srgbClr val="000000"/>
                          </a:solidFill>
                          <a:latin typeface="Inter" pitchFamily="34" charset="0"/>
                          <a:ea typeface="Inter" pitchFamily="34" charset="-122"/>
                        </a:rPr>
                        <a:t>Neural Network</a:t>
                      </a:r>
                      <a:endParaRPr lang="en-US" sz="1400" b="1" kern="0" spc="-117" noProof="0" dirty="0">
                        <a:solidFill>
                          <a:srgbClr val="000000"/>
                        </a:solidFill>
                        <a:latin typeface="Inter" pitchFamily="34" charset="0"/>
                        <a:ea typeface="Inter" pitchFamily="34" charset="-122"/>
                        <a:cs typeface="Times New Roman" panose="02020603050405020304" pitchFamily="18" charset="0"/>
                      </a:endParaRPr>
                    </a:p>
                  </a:txBody>
                  <a:tcPr marL="44450" marR="44450" marT="0" marB="0" anchor="b"/>
                </a:tc>
                <a:tc>
                  <a:txBody>
                    <a:bodyPr/>
                    <a:lstStyle/>
                    <a:p>
                      <a:pPr algn="r">
                        <a:lnSpc>
                          <a:spcPct val="107000"/>
                        </a:lnSpc>
                        <a:spcAft>
                          <a:spcPts val="800"/>
                        </a:spcAft>
                      </a:pPr>
                      <a:r>
                        <a:rPr lang="en-US" sz="1400" b="0" kern="0" spc="-117" noProof="0" dirty="0">
                          <a:solidFill>
                            <a:srgbClr val="000000"/>
                          </a:solidFill>
                          <a:latin typeface="Inter" pitchFamily="34" charset="0"/>
                          <a:ea typeface="Inter" pitchFamily="34" charset="-122"/>
                        </a:rPr>
                        <a:t>0,896</a:t>
                      </a:r>
                      <a:endParaRPr lang="en-US" sz="1400" b="0" kern="0" spc="-117" noProof="0" dirty="0">
                        <a:solidFill>
                          <a:srgbClr val="000000"/>
                        </a:solidFill>
                        <a:latin typeface="Inter" pitchFamily="34" charset="0"/>
                        <a:ea typeface="Inter" pitchFamily="34" charset="-122"/>
                        <a:cs typeface="Times New Roman" panose="02020603050405020304" pitchFamily="18" charset="0"/>
                      </a:endParaRPr>
                    </a:p>
                  </a:txBody>
                  <a:tcPr marL="44450" marR="44450" marT="0" marB="0" anchor="b"/>
                </a:tc>
                <a:tc>
                  <a:txBody>
                    <a:bodyPr/>
                    <a:lstStyle/>
                    <a:p>
                      <a:pPr algn="r">
                        <a:lnSpc>
                          <a:spcPct val="107000"/>
                        </a:lnSpc>
                        <a:spcAft>
                          <a:spcPts val="800"/>
                        </a:spcAft>
                      </a:pPr>
                      <a:r>
                        <a:rPr lang="en-US" sz="1400" b="0" kern="0" spc="-117" noProof="0" dirty="0">
                          <a:solidFill>
                            <a:srgbClr val="000000"/>
                          </a:solidFill>
                          <a:latin typeface="Inter" pitchFamily="34" charset="0"/>
                          <a:ea typeface="Inter" pitchFamily="34" charset="-122"/>
                        </a:rPr>
                        <a:t>0,543</a:t>
                      </a:r>
                      <a:endParaRPr lang="en-US" sz="1400" b="0" kern="0" spc="-117" noProof="0" dirty="0">
                        <a:solidFill>
                          <a:srgbClr val="000000"/>
                        </a:solidFill>
                        <a:latin typeface="Inter" pitchFamily="34" charset="0"/>
                        <a:ea typeface="Inter" pitchFamily="34" charset="-122"/>
                        <a:cs typeface="Times New Roman" panose="02020603050405020304" pitchFamily="18" charset="0"/>
                      </a:endParaRPr>
                    </a:p>
                  </a:txBody>
                  <a:tcPr marL="44450" marR="44450" marT="0" marB="0" anchor="b"/>
                </a:tc>
                <a:tc>
                  <a:txBody>
                    <a:bodyPr/>
                    <a:lstStyle/>
                    <a:p>
                      <a:pPr algn="r">
                        <a:lnSpc>
                          <a:spcPct val="107000"/>
                        </a:lnSpc>
                        <a:spcAft>
                          <a:spcPts val="800"/>
                        </a:spcAft>
                      </a:pPr>
                      <a:r>
                        <a:rPr lang="en-US" sz="1400" b="0" kern="0" spc="-117" noProof="0" dirty="0">
                          <a:solidFill>
                            <a:srgbClr val="000000"/>
                          </a:solidFill>
                          <a:latin typeface="Inter" pitchFamily="34" charset="0"/>
                          <a:ea typeface="Inter" pitchFamily="34" charset="-122"/>
                        </a:rPr>
                        <a:t>0,778</a:t>
                      </a:r>
                      <a:endParaRPr lang="en-US" sz="1400" b="0" kern="0" spc="-117" noProof="0" dirty="0">
                        <a:solidFill>
                          <a:srgbClr val="000000"/>
                        </a:solidFill>
                        <a:latin typeface="Inter" pitchFamily="34" charset="0"/>
                        <a:ea typeface="Inter" pitchFamily="34" charset="-122"/>
                        <a:cs typeface="Times New Roman" panose="02020603050405020304" pitchFamily="18" charset="0"/>
                      </a:endParaRPr>
                    </a:p>
                  </a:txBody>
                  <a:tcPr marL="44450" marR="44450" marT="0" marB="0" anchor="b"/>
                </a:tc>
                <a:tc>
                  <a:txBody>
                    <a:bodyPr/>
                    <a:lstStyle/>
                    <a:p>
                      <a:pPr algn="r">
                        <a:lnSpc>
                          <a:spcPct val="107000"/>
                        </a:lnSpc>
                        <a:spcAft>
                          <a:spcPts val="800"/>
                        </a:spcAft>
                      </a:pPr>
                      <a:r>
                        <a:rPr lang="en-US" sz="1400" b="0" kern="0" spc="-117" noProof="0" dirty="0">
                          <a:solidFill>
                            <a:srgbClr val="000000"/>
                          </a:solidFill>
                          <a:latin typeface="Inter" pitchFamily="34" charset="0"/>
                          <a:ea typeface="Inter" pitchFamily="34" charset="-122"/>
                        </a:rPr>
                        <a:t>0,640</a:t>
                      </a:r>
                      <a:endParaRPr lang="en-US" sz="1400" b="0" kern="0" spc="-117" noProof="0" dirty="0">
                        <a:solidFill>
                          <a:srgbClr val="000000"/>
                        </a:solidFill>
                        <a:latin typeface="Inter" pitchFamily="34" charset="0"/>
                        <a:ea typeface="Inter" pitchFamily="34" charset="-122"/>
                        <a:cs typeface="Times New Roman" panose="02020603050405020304" pitchFamily="18" charset="0"/>
                      </a:endParaRPr>
                    </a:p>
                  </a:txBody>
                  <a:tcPr marL="44450" marR="44450" marT="0" marB="0" anchor="b"/>
                </a:tc>
                <a:tc>
                  <a:txBody>
                    <a:bodyPr/>
                    <a:lstStyle/>
                    <a:p>
                      <a:pPr algn="r">
                        <a:lnSpc>
                          <a:spcPct val="107000"/>
                        </a:lnSpc>
                        <a:spcAft>
                          <a:spcPts val="800"/>
                        </a:spcAft>
                      </a:pPr>
                      <a:r>
                        <a:rPr lang="en-US" sz="1400" b="0" kern="0" spc="-117" noProof="0" dirty="0">
                          <a:solidFill>
                            <a:srgbClr val="000000"/>
                          </a:solidFill>
                          <a:latin typeface="Inter" pitchFamily="34" charset="0"/>
                          <a:ea typeface="Inter" pitchFamily="34" charset="-122"/>
                        </a:rPr>
                        <a:t>0,858</a:t>
                      </a:r>
                      <a:endParaRPr lang="en-US" sz="1400" b="0" kern="0" spc="-117" noProof="0" dirty="0">
                        <a:solidFill>
                          <a:srgbClr val="000000"/>
                        </a:solidFill>
                        <a:latin typeface="Inter" pitchFamily="34" charset="0"/>
                        <a:ea typeface="Inter" pitchFamily="34" charset="-122"/>
                        <a:cs typeface="Times New Roman" panose="02020603050405020304" pitchFamily="18" charset="0"/>
                      </a:endParaRPr>
                    </a:p>
                  </a:txBody>
                  <a:tcPr marL="44450" marR="44450" marT="0" marB="0" anchor="b"/>
                </a:tc>
                <a:extLst>
                  <a:ext uri="{0D108BD9-81ED-4DB2-BD59-A6C34878D82A}">
                    <a16:rowId xmlns:a16="http://schemas.microsoft.com/office/drawing/2014/main" val="1945911019"/>
                  </a:ext>
                </a:extLst>
              </a:tr>
            </a:tbl>
          </a:graphicData>
        </a:graphic>
      </p:graphicFrame>
      <p:sp>
        <p:nvSpPr>
          <p:cNvPr id="52" name="CuadroTexto 51">
            <a:extLst>
              <a:ext uri="{FF2B5EF4-FFF2-40B4-BE49-F238E27FC236}">
                <a16:creationId xmlns:a16="http://schemas.microsoft.com/office/drawing/2014/main" id="{D04D9463-347F-B7B3-94C2-A2BBB04FDCD1}"/>
              </a:ext>
            </a:extLst>
          </p:cNvPr>
          <p:cNvSpPr txBox="1"/>
          <p:nvPr/>
        </p:nvSpPr>
        <p:spPr>
          <a:xfrm>
            <a:off x="8999714" y="1098812"/>
            <a:ext cx="2201779" cy="369332"/>
          </a:xfrm>
          <a:prstGeom prst="rect">
            <a:avLst/>
          </a:prstGeom>
          <a:noFill/>
        </p:spPr>
        <p:txBody>
          <a:bodyPr wrap="square">
            <a:spAutoFit/>
          </a:bodyPr>
          <a:lstStyle/>
          <a:p>
            <a:pPr algn="ctr"/>
            <a:r>
              <a:rPr lang="en-US" sz="1800" dirty="0">
                <a:effectLst/>
                <a:latin typeface="Arial" panose="020B0604020202020204" pitchFamily="34" charset="0"/>
                <a:ea typeface="Calibri" panose="020F0502020204030204" pitchFamily="34" charset="0"/>
              </a:rPr>
              <a:t>Uptime - balanced</a:t>
            </a:r>
            <a:endParaRPr lang="es-AR" dirty="0"/>
          </a:p>
        </p:txBody>
      </p:sp>
      <p:graphicFrame>
        <p:nvGraphicFramePr>
          <p:cNvPr id="53" name="Tabla 52">
            <a:extLst>
              <a:ext uri="{FF2B5EF4-FFF2-40B4-BE49-F238E27FC236}">
                <a16:creationId xmlns:a16="http://schemas.microsoft.com/office/drawing/2014/main" id="{4246FD4D-9FF7-D968-A08D-1781416A90C4}"/>
              </a:ext>
            </a:extLst>
          </p:cNvPr>
          <p:cNvGraphicFramePr>
            <a:graphicFrameLocks noGrp="1"/>
          </p:cNvGraphicFramePr>
          <p:nvPr>
            <p:extLst>
              <p:ext uri="{D42A27DB-BD31-4B8C-83A1-F6EECF244321}">
                <p14:modId xmlns:p14="http://schemas.microsoft.com/office/powerpoint/2010/main" val="3460089500"/>
              </p:ext>
            </p:extLst>
          </p:nvPr>
        </p:nvGraphicFramePr>
        <p:xfrm>
          <a:off x="1458472" y="1597322"/>
          <a:ext cx="4321685" cy="2613833"/>
        </p:xfrm>
        <a:graphic>
          <a:graphicData uri="http://schemas.openxmlformats.org/drawingml/2006/table">
            <a:tbl>
              <a:tblPr firstRow="1" firstCol="1" bandRow="1">
                <a:tableStyleId>{5C22544A-7EE6-4342-B048-85BDC9FD1C3A}</a:tableStyleId>
              </a:tblPr>
              <a:tblGrid>
                <a:gridCol w="1225233">
                  <a:extLst>
                    <a:ext uri="{9D8B030D-6E8A-4147-A177-3AD203B41FA5}">
                      <a16:colId xmlns:a16="http://schemas.microsoft.com/office/drawing/2014/main" val="731004436"/>
                    </a:ext>
                  </a:extLst>
                </a:gridCol>
                <a:gridCol w="656844">
                  <a:extLst>
                    <a:ext uri="{9D8B030D-6E8A-4147-A177-3AD203B41FA5}">
                      <a16:colId xmlns:a16="http://schemas.microsoft.com/office/drawing/2014/main" val="1463416101"/>
                    </a:ext>
                  </a:extLst>
                </a:gridCol>
                <a:gridCol w="653098">
                  <a:extLst>
                    <a:ext uri="{9D8B030D-6E8A-4147-A177-3AD203B41FA5}">
                      <a16:colId xmlns:a16="http://schemas.microsoft.com/office/drawing/2014/main" val="288110965"/>
                    </a:ext>
                  </a:extLst>
                </a:gridCol>
                <a:gridCol w="464312">
                  <a:extLst>
                    <a:ext uri="{9D8B030D-6E8A-4147-A177-3AD203B41FA5}">
                      <a16:colId xmlns:a16="http://schemas.microsoft.com/office/drawing/2014/main" val="1347979454"/>
                    </a:ext>
                  </a:extLst>
                </a:gridCol>
                <a:gridCol w="626682">
                  <a:extLst>
                    <a:ext uri="{9D8B030D-6E8A-4147-A177-3AD203B41FA5}">
                      <a16:colId xmlns:a16="http://schemas.microsoft.com/office/drawing/2014/main" val="1485670387"/>
                    </a:ext>
                  </a:extLst>
                </a:gridCol>
                <a:gridCol w="695516">
                  <a:extLst>
                    <a:ext uri="{9D8B030D-6E8A-4147-A177-3AD203B41FA5}">
                      <a16:colId xmlns:a16="http://schemas.microsoft.com/office/drawing/2014/main" val="1340767375"/>
                    </a:ext>
                  </a:extLst>
                </a:gridCol>
              </a:tblGrid>
              <a:tr h="434400">
                <a:tc>
                  <a:txBody>
                    <a:bodyPr/>
                    <a:lstStyle/>
                    <a:p>
                      <a:pPr marL="0" algn="l" defTabSz="914400" rtl="0" eaLnBrk="1" latinLnBrk="0" hangingPunct="1">
                        <a:lnSpc>
                          <a:spcPct val="107000"/>
                        </a:lnSpc>
                        <a:spcAft>
                          <a:spcPts val="800"/>
                        </a:spcAft>
                      </a:pPr>
                      <a:r>
                        <a:rPr lang="en-US" sz="1400" b="1" kern="0" spc="-117" noProof="0" dirty="0">
                          <a:solidFill>
                            <a:srgbClr val="000000"/>
                          </a:solidFill>
                          <a:latin typeface="Inter" pitchFamily="34" charset="0"/>
                          <a:ea typeface="Inter" pitchFamily="34" charset="-122"/>
                          <a:cs typeface="+mn-cs"/>
                        </a:rPr>
                        <a:t>Model</a:t>
                      </a:r>
                    </a:p>
                  </a:txBody>
                  <a:tcPr marL="44450" marR="44450" marT="0" marB="0" anchor="b"/>
                </a:tc>
                <a:tc>
                  <a:txBody>
                    <a:bodyPr/>
                    <a:lstStyle/>
                    <a:p>
                      <a:pPr marL="0" algn="l" defTabSz="914400" rtl="0" eaLnBrk="1" latinLnBrk="0" hangingPunct="1">
                        <a:lnSpc>
                          <a:spcPct val="107000"/>
                        </a:lnSpc>
                        <a:spcAft>
                          <a:spcPts val="800"/>
                        </a:spcAft>
                      </a:pPr>
                      <a:r>
                        <a:rPr lang="en-US" sz="1400" b="1" kern="0" spc="-117" noProof="0" dirty="0">
                          <a:solidFill>
                            <a:srgbClr val="000000"/>
                          </a:solidFill>
                          <a:latin typeface="Inter" pitchFamily="34" charset="0"/>
                          <a:ea typeface="Inter" pitchFamily="34" charset="-122"/>
                          <a:cs typeface="+mn-cs"/>
                        </a:rPr>
                        <a:t>Accuracy</a:t>
                      </a:r>
                    </a:p>
                  </a:txBody>
                  <a:tcPr marL="44450" marR="44450" marT="0" marB="0" anchor="b"/>
                </a:tc>
                <a:tc>
                  <a:txBody>
                    <a:bodyPr/>
                    <a:lstStyle/>
                    <a:p>
                      <a:pPr marL="0" algn="l" defTabSz="914400" rtl="0" eaLnBrk="1" latinLnBrk="0" hangingPunct="1">
                        <a:lnSpc>
                          <a:spcPct val="107000"/>
                        </a:lnSpc>
                        <a:spcAft>
                          <a:spcPts val="800"/>
                        </a:spcAft>
                      </a:pPr>
                      <a:r>
                        <a:rPr lang="en-US" sz="1400" b="1" kern="0" spc="-117" noProof="0" dirty="0">
                          <a:solidFill>
                            <a:srgbClr val="000000"/>
                          </a:solidFill>
                          <a:latin typeface="Inter" pitchFamily="34" charset="0"/>
                          <a:ea typeface="Inter" pitchFamily="34" charset="-122"/>
                          <a:cs typeface="+mn-cs"/>
                        </a:rPr>
                        <a:t>Precision</a:t>
                      </a:r>
                    </a:p>
                  </a:txBody>
                  <a:tcPr marL="44450" marR="44450" marT="0" marB="0" anchor="b"/>
                </a:tc>
                <a:tc>
                  <a:txBody>
                    <a:bodyPr/>
                    <a:lstStyle/>
                    <a:p>
                      <a:pPr marL="0" algn="l" defTabSz="914400" rtl="0" eaLnBrk="1" latinLnBrk="0" hangingPunct="1">
                        <a:lnSpc>
                          <a:spcPct val="107000"/>
                        </a:lnSpc>
                        <a:spcAft>
                          <a:spcPts val="800"/>
                        </a:spcAft>
                      </a:pPr>
                      <a:r>
                        <a:rPr lang="en-US" sz="1400" b="1" kern="0" spc="-117" noProof="0" dirty="0">
                          <a:solidFill>
                            <a:srgbClr val="000000"/>
                          </a:solidFill>
                          <a:latin typeface="Inter" pitchFamily="34" charset="0"/>
                          <a:ea typeface="Inter" pitchFamily="34" charset="-122"/>
                          <a:cs typeface="+mn-cs"/>
                        </a:rPr>
                        <a:t>Recall</a:t>
                      </a:r>
                    </a:p>
                  </a:txBody>
                  <a:tcPr marL="44450" marR="44450" marT="0" marB="0" anchor="b"/>
                </a:tc>
                <a:tc>
                  <a:txBody>
                    <a:bodyPr/>
                    <a:lstStyle/>
                    <a:p>
                      <a:pPr marL="0" algn="l" defTabSz="914400" rtl="0" eaLnBrk="1" latinLnBrk="0" hangingPunct="1">
                        <a:lnSpc>
                          <a:spcPct val="107000"/>
                        </a:lnSpc>
                        <a:spcAft>
                          <a:spcPts val="800"/>
                        </a:spcAft>
                      </a:pPr>
                      <a:r>
                        <a:rPr lang="en-US" sz="1400" b="1" kern="0" spc="-117" noProof="0" dirty="0">
                          <a:solidFill>
                            <a:srgbClr val="000000"/>
                          </a:solidFill>
                          <a:latin typeface="Inter" pitchFamily="34" charset="0"/>
                          <a:ea typeface="Inter" pitchFamily="34" charset="-122"/>
                          <a:cs typeface="+mn-cs"/>
                        </a:rPr>
                        <a:t>F1-Score</a:t>
                      </a:r>
                    </a:p>
                  </a:txBody>
                  <a:tcPr marL="44450" marR="44450" marT="0" marB="0" anchor="b"/>
                </a:tc>
                <a:tc>
                  <a:txBody>
                    <a:bodyPr/>
                    <a:lstStyle/>
                    <a:p>
                      <a:pPr marL="0" algn="l" defTabSz="914400" rtl="0" eaLnBrk="1" latinLnBrk="0" hangingPunct="1">
                        <a:lnSpc>
                          <a:spcPct val="107000"/>
                        </a:lnSpc>
                        <a:spcAft>
                          <a:spcPts val="800"/>
                        </a:spcAft>
                      </a:pPr>
                      <a:r>
                        <a:rPr lang="en-US" sz="1400" b="1" kern="0" spc="-117" noProof="0" dirty="0">
                          <a:solidFill>
                            <a:srgbClr val="000000"/>
                          </a:solidFill>
                          <a:latin typeface="Inter" pitchFamily="34" charset="0"/>
                          <a:ea typeface="Inter" pitchFamily="34" charset="-122"/>
                          <a:cs typeface="+mn-cs"/>
                        </a:rPr>
                        <a:t>AUC-ROC</a:t>
                      </a:r>
                    </a:p>
                  </a:txBody>
                  <a:tcPr marL="44450" marR="44450" marT="0" marB="0" anchor="b"/>
                </a:tc>
                <a:extLst>
                  <a:ext uri="{0D108BD9-81ED-4DB2-BD59-A6C34878D82A}">
                    <a16:rowId xmlns:a16="http://schemas.microsoft.com/office/drawing/2014/main" val="3220909766"/>
                  </a:ext>
                </a:extLst>
              </a:tr>
              <a:tr h="434400">
                <a:tc>
                  <a:txBody>
                    <a:bodyPr/>
                    <a:lstStyle/>
                    <a:p>
                      <a:pPr marL="0" algn="l" defTabSz="914400" rtl="0" eaLnBrk="1" latinLnBrk="0" hangingPunct="1">
                        <a:lnSpc>
                          <a:spcPct val="107000"/>
                        </a:lnSpc>
                        <a:spcAft>
                          <a:spcPts val="800"/>
                        </a:spcAft>
                      </a:pPr>
                      <a:r>
                        <a:rPr lang="en-US" sz="1400" b="1" kern="0" spc="-117" noProof="0" dirty="0">
                          <a:solidFill>
                            <a:srgbClr val="000000"/>
                          </a:solidFill>
                          <a:latin typeface="Inter" pitchFamily="34" charset="0"/>
                          <a:ea typeface="Inter" pitchFamily="34" charset="-122"/>
                          <a:cs typeface="+mn-cs"/>
                        </a:rPr>
                        <a:t>Random Forest</a:t>
                      </a:r>
                    </a:p>
                  </a:txBody>
                  <a:tcPr marL="44450" marR="44450" marT="0" marB="0" anchor="b"/>
                </a:tc>
                <a:tc>
                  <a:txBody>
                    <a:bodyPr/>
                    <a:lstStyle/>
                    <a:p>
                      <a:pPr marL="0" algn="l" defTabSz="914400" rtl="0" eaLnBrk="1" latinLnBrk="0" hangingPunct="1">
                        <a:lnSpc>
                          <a:spcPct val="107000"/>
                        </a:lnSpc>
                        <a:spcAft>
                          <a:spcPts val="800"/>
                        </a:spcAft>
                      </a:pPr>
                      <a:r>
                        <a:rPr lang="en-US" sz="1400" b="0" kern="0" spc="-117" noProof="0" dirty="0">
                          <a:solidFill>
                            <a:srgbClr val="000000"/>
                          </a:solidFill>
                          <a:latin typeface="Inter" pitchFamily="34" charset="0"/>
                          <a:ea typeface="Inter" pitchFamily="34" charset="-122"/>
                          <a:cs typeface="+mn-cs"/>
                        </a:rPr>
                        <a:t>1,00</a:t>
                      </a:r>
                    </a:p>
                  </a:txBody>
                  <a:tcPr marL="44450" marR="44450" marT="0" marB="0" anchor="b"/>
                </a:tc>
                <a:tc>
                  <a:txBody>
                    <a:bodyPr/>
                    <a:lstStyle/>
                    <a:p>
                      <a:pPr marL="0" algn="l" defTabSz="914400" rtl="0" eaLnBrk="1" latinLnBrk="0" hangingPunct="1">
                        <a:lnSpc>
                          <a:spcPct val="107000"/>
                        </a:lnSpc>
                        <a:spcAft>
                          <a:spcPts val="800"/>
                        </a:spcAft>
                      </a:pPr>
                      <a:r>
                        <a:rPr lang="en-US" sz="1400" b="0" kern="0" spc="-117" noProof="0" dirty="0">
                          <a:solidFill>
                            <a:srgbClr val="000000"/>
                          </a:solidFill>
                          <a:latin typeface="Inter" pitchFamily="34" charset="0"/>
                          <a:ea typeface="Inter" pitchFamily="34" charset="-122"/>
                          <a:cs typeface="+mn-cs"/>
                        </a:rPr>
                        <a:t>1,00</a:t>
                      </a:r>
                    </a:p>
                  </a:txBody>
                  <a:tcPr marL="44450" marR="44450" marT="0" marB="0" anchor="b"/>
                </a:tc>
                <a:tc>
                  <a:txBody>
                    <a:bodyPr/>
                    <a:lstStyle/>
                    <a:p>
                      <a:pPr marL="0" algn="l" defTabSz="914400" rtl="0" eaLnBrk="1" latinLnBrk="0" hangingPunct="1">
                        <a:lnSpc>
                          <a:spcPct val="107000"/>
                        </a:lnSpc>
                        <a:spcAft>
                          <a:spcPts val="800"/>
                        </a:spcAft>
                      </a:pPr>
                      <a:r>
                        <a:rPr lang="en-US" sz="1400" b="0" kern="0" spc="-117" noProof="0" dirty="0">
                          <a:solidFill>
                            <a:srgbClr val="000000"/>
                          </a:solidFill>
                          <a:latin typeface="Inter" pitchFamily="34" charset="0"/>
                          <a:ea typeface="Inter" pitchFamily="34" charset="-122"/>
                          <a:cs typeface="+mn-cs"/>
                        </a:rPr>
                        <a:t>1,00</a:t>
                      </a:r>
                    </a:p>
                  </a:txBody>
                  <a:tcPr marL="44450" marR="44450" marT="0" marB="0" anchor="b"/>
                </a:tc>
                <a:tc>
                  <a:txBody>
                    <a:bodyPr/>
                    <a:lstStyle/>
                    <a:p>
                      <a:pPr marL="0" algn="l" defTabSz="914400" rtl="0" eaLnBrk="1" latinLnBrk="0" hangingPunct="1">
                        <a:lnSpc>
                          <a:spcPct val="107000"/>
                        </a:lnSpc>
                        <a:spcAft>
                          <a:spcPts val="800"/>
                        </a:spcAft>
                      </a:pPr>
                      <a:r>
                        <a:rPr lang="en-US" sz="1400" b="0" kern="0" spc="-117" noProof="0" dirty="0">
                          <a:solidFill>
                            <a:srgbClr val="000000"/>
                          </a:solidFill>
                          <a:latin typeface="Inter" pitchFamily="34" charset="0"/>
                          <a:ea typeface="Inter" pitchFamily="34" charset="-122"/>
                          <a:cs typeface="+mn-cs"/>
                        </a:rPr>
                        <a:t>1,00</a:t>
                      </a:r>
                    </a:p>
                  </a:txBody>
                  <a:tcPr marL="44450" marR="44450" marT="0" marB="0" anchor="b"/>
                </a:tc>
                <a:tc>
                  <a:txBody>
                    <a:bodyPr/>
                    <a:lstStyle/>
                    <a:p>
                      <a:pPr marL="0" algn="l" defTabSz="914400" rtl="0" eaLnBrk="1" latinLnBrk="0" hangingPunct="1">
                        <a:lnSpc>
                          <a:spcPct val="107000"/>
                        </a:lnSpc>
                        <a:spcAft>
                          <a:spcPts val="800"/>
                        </a:spcAft>
                      </a:pPr>
                      <a:r>
                        <a:rPr lang="en-US" sz="1400" b="0" kern="0" spc="-117" noProof="0" dirty="0">
                          <a:solidFill>
                            <a:srgbClr val="000000"/>
                          </a:solidFill>
                          <a:latin typeface="Inter" pitchFamily="34" charset="0"/>
                          <a:ea typeface="Inter" pitchFamily="34" charset="-122"/>
                          <a:cs typeface="+mn-cs"/>
                        </a:rPr>
                        <a:t>1,00</a:t>
                      </a:r>
                    </a:p>
                  </a:txBody>
                  <a:tcPr marL="44450" marR="44450" marT="0" marB="0" anchor="b"/>
                </a:tc>
                <a:extLst>
                  <a:ext uri="{0D108BD9-81ED-4DB2-BD59-A6C34878D82A}">
                    <a16:rowId xmlns:a16="http://schemas.microsoft.com/office/drawing/2014/main" val="3601968613"/>
                  </a:ext>
                </a:extLst>
              </a:tr>
              <a:tr h="434400">
                <a:tc>
                  <a:txBody>
                    <a:bodyPr/>
                    <a:lstStyle/>
                    <a:p>
                      <a:pPr marL="0" algn="l" defTabSz="914400" rtl="0" eaLnBrk="1" latinLnBrk="0" hangingPunct="1">
                        <a:lnSpc>
                          <a:spcPct val="107000"/>
                        </a:lnSpc>
                        <a:spcAft>
                          <a:spcPts val="800"/>
                        </a:spcAft>
                      </a:pPr>
                      <a:r>
                        <a:rPr lang="en-US" sz="1400" b="1" kern="0" spc="-117" noProof="0" dirty="0">
                          <a:solidFill>
                            <a:srgbClr val="000000"/>
                          </a:solidFill>
                          <a:latin typeface="Inter" pitchFamily="34" charset="0"/>
                          <a:ea typeface="Inter" pitchFamily="34" charset="-122"/>
                          <a:cs typeface="+mn-cs"/>
                        </a:rPr>
                        <a:t>Logistic Regression</a:t>
                      </a:r>
                    </a:p>
                  </a:txBody>
                  <a:tcPr marL="44450" marR="44450" marT="0" marB="0" anchor="b"/>
                </a:tc>
                <a:tc>
                  <a:txBody>
                    <a:bodyPr/>
                    <a:lstStyle/>
                    <a:p>
                      <a:pPr marL="0" algn="l" defTabSz="914400" rtl="0" eaLnBrk="1" latinLnBrk="0" hangingPunct="1">
                        <a:lnSpc>
                          <a:spcPct val="107000"/>
                        </a:lnSpc>
                        <a:spcAft>
                          <a:spcPts val="800"/>
                        </a:spcAft>
                      </a:pPr>
                      <a:r>
                        <a:rPr lang="en-US" sz="1400" b="0" kern="0" spc="-117" noProof="0" dirty="0">
                          <a:solidFill>
                            <a:srgbClr val="000000"/>
                          </a:solidFill>
                          <a:latin typeface="Inter" pitchFamily="34" charset="0"/>
                          <a:ea typeface="Inter" pitchFamily="34" charset="-122"/>
                          <a:cs typeface="+mn-cs"/>
                        </a:rPr>
                        <a:t>0,99</a:t>
                      </a:r>
                    </a:p>
                  </a:txBody>
                  <a:tcPr marL="44450" marR="44450" marT="0" marB="0" anchor="b"/>
                </a:tc>
                <a:tc>
                  <a:txBody>
                    <a:bodyPr/>
                    <a:lstStyle/>
                    <a:p>
                      <a:pPr marL="0" algn="l" defTabSz="914400" rtl="0" eaLnBrk="1" latinLnBrk="0" hangingPunct="1">
                        <a:lnSpc>
                          <a:spcPct val="107000"/>
                        </a:lnSpc>
                        <a:spcAft>
                          <a:spcPts val="800"/>
                        </a:spcAft>
                      </a:pPr>
                      <a:r>
                        <a:rPr lang="en-US" sz="1400" b="0" kern="0" spc="-117" noProof="0" dirty="0">
                          <a:solidFill>
                            <a:srgbClr val="000000"/>
                          </a:solidFill>
                          <a:latin typeface="Inter" pitchFamily="34" charset="0"/>
                          <a:ea typeface="Inter" pitchFamily="34" charset="-122"/>
                          <a:cs typeface="+mn-cs"/>
                        </a:rPr>
                        <a:t>0,94</a:t>
                      </a:r>
                    </a:p>
                  </a:txBody>
                  <a:tcPr marL="44450" marR="44450" marT="0" marB="0" anchor="b"/>
                </a:tc>
                <a:tc>
                  <a:txBody>
                    <a:bodyPr/>
                    <a:lstStyle/>
                    <a:p>
                      <a:pPr marL="0" algn="l" defTabSz="914400" rtl="0" eaLnBrk="1" latinLnBrk="0" hangingPunct="1">
                        <a:lnSpc>
                          <a:spcPct val="107000"/>
                        </a:lnSpc>
                        <a:spcAft>
                          <a:spcPts val="800"/>
                        </a:spcAft>
                      </a:pPr>
                      <a:r>
                        <a:rPr lang="en-US" sz="1400" b="0" kern="0" spc="-117" noProof="0" dirty="0">
                          <a:solidFill>
                            <a:srgbClr val="000000"/>
                          </a:solidFill>
                          <a:latin typeface="Inter" pitchFamily="34" charset="0"/>
                          <a:ea typeface="Inter" pitchFamily="34" charset="-122"/>
                          <a:cs typeface="+mn-cs"/>
                        </a:rPr>
                        <a:t>0,99</a:t>
                      </a:r>
                    </a:p>
                  </a:txBody>
                  <a:tcPr marL="44450" marR="44450" marT="0" marB="0" anchor="b"/>
                </a:tc>
                <a:tc>
                  <a:txBody>
                    <a:bodyPr/>
                    <a:lstStyle/>
                    <a:p>
                      <a:pPr marL="0" algn="l" defTabSz="914400" rtl="0" eaLnBrk="1" latinLnBrk="0" hangingPunct="1">
                        <a:lnSpc>
                          <a:spcPct val="107000"/>
                        </a:lnSpc>
                        <a:spcAft>
                          <a:spcPts val="800"/>
                        </a:spcAft>
                      </a:pPr>
                      <a:r>
                        <a:rPr lang="en-US" sz="1400" b="0" kern="0" spc="-117" noProof="0" dirty="0">
                          <a:solidFill>
                            <a:srgbClr val="000000"/>
                          </a:solidFill>
                          <a:latin typeface="Inter" pitchFamily="34" charset="0"/>
                          <a:ea typeface="Inter" pitchFamily="34" charset="-122"/>
                          <a:cs typeface="+mn-cs"/>
                        </a:rPr>
                        <a:t>0,96</a:t>
                      </a:r>
                    </a:p>
                  </a:txBody>
                  <a:tcPr marL="44450" marR="44450" marT="0" marB="0" anchor="b"/>
                </a:tc>
                <a:tc>
                  <a:txBody>
                    <a:bodyPr/>
                    <a:lstStyle/>
                    <a:p>
                      <a:pPr marL="0" algn="l" defTabSz="914400" rtl="0" eaLnBrk="1" latinLnBrk="0" hangingPunct="1">
                        <a:lnSpc>
                          <a:spcPct val="107000"/>
                        </a:lnSpc>
                        <a:spcAft>
                          <a:spcPts val="800"/>
                        </a:spcAft>
                      </a:pPr>
                      <a:r>
                        <a:rPr lang="en-US" sz="1400" b="0" kern="0" spc="-117" noProof="0" dirty="0">
                          <a:solidFill>
                            <a:srgbClr val="000000"/>
                          </a:solidFill>
                          <a:latin typeface="Inter" pitchFamily="34" charset="0"/>
                          <a:ea typeface="Inter" pitchFamily="34" charset="-122"/>
                          <a:cs typeface="+mn-cs"/>
                        </a:rPr>
                        <a:t>1,00</a:t>
                      </a:r>
                    </a:p>
                  </a:txBody>
                  <a:tcPr marL="44450" marR="44450" marT="0" marB="0" anchor="b"/>
                </a:tc>
                <a:extLst>
                  <a:ext uri="{0D108BD9-81ED-4DB2-BD59-A6C34878D82A}">
                    <a16:rowId xmlns:a16="http://schemas.microsoft.com/office/drawing/2014/main" val="3384223724"/>
                  </a:ext>
                </a:extLst>
              </a:tr>
              <a:tr h="434400">
                <a:tc>
                  <a:txBody>
                    <a:bodyPr/>
                    <a:lstStyle/>
                    <a:p>
                      <a:pPr marL="0" algn="l" defTabSz="914400" rtl="0" eaLnBrk="1" latinLnBrk="0" hangingPunct="1">
                        <a:lnSpc>
                          <a:spcPct val="107000"/>
                        </a:lnSpc>
                        <a:spcAft>
                          <a:spcPts val="800"/>
                        </a:spcAft>
                      </a:pPr>
                      <a:r>
                        <a:rPr lang="en-US" sz="1400" b="1" kern="0" spc="-117" noProof="0" dirty="0">
                          <a:solidFill>
                            <a:srgbClr val="000000"/>
                          </a:solidFill>
                          <a:latin typeface="Inter" pitchFamily="34" charset="0"/>
                          <a:ea typeface="Inter" pitchFamily="34" charset="-122"/>
                          <a:cs typeface="+mn-cs"/>
                        </a:rPr>
                        <a:t>Decision Tree</a:t>
                      </a:r>
                    </a:p>
                  </a:txBody>
                  <a:tcPr marL="44450" marR="44450" marT="0" marB="0" anchor="b"/>
                </a:tc>
                <a:tc>
                  <a:txBody>
                    <a:bodyPr/>
                    <a:lstStyle/>
                    <a:p>
                      <a:pPr marL="0" algn="l" defTabSz="914400" rtl="0" eaLnBrk="1" latinLnBrk="0" hangingPunct="1">
                        <a:lnSpc>
                          <a:spcPct val="107000"/>
                        </a:lnSpc>
                        <a:spcAft>
                          <a:spcPts val="800"/>
                        </a:spcAft>
                      </a:pPr>
                      <a:r>
                        <a:rPr lang="en-US" sz="1400" b="0" kern="0" spc="-117" noProof="0" dirty="0">
                          <a:solidFill>
                            <a:srgbClr val="000000"/>
                          </a:solidFill>
                          <a:latin typeface="Inter" pitchFamily="34" charset="0"/>
                          <a:ea typeface="Inter" pitchFamily="34" charset="-122"/>
                          <a:cs typeface="+mn-cs"/>
                        </a:rPr>
                        <a:t>1,00</a:t>
                      </a:r>
                    </a:p>
                  </a:txBody>
                  <a:tcPr marL="44450" marR="44450" marT="0" marB="0" anchor="b"/>
                </a:tc>
                <a:tc>
                  <a:txBody>
                    <a:bodyPr/>
                    <a:lstStyle/>
                    <a:p>
                      <a:pPr marL="0" algn="l" defTabSz="914400" rtl="0" eaLnBrk="1" latinLnBrk="0" hangingPunct="1">
                        <a:lnSpc>
                          <a:spcPct val="107000"/>
                        </a:lnSpc>
                        <a:spcAft>
                          <a:spcPts val="800"/>
                        </a:spcAft>
                      </a:pPr>
                      <a:r>
                        <a:rPr lang="en-US" sz="1400" b="0" kern="0" spc="-117" noProof="0" dirty="0">
                          <a:solidFill>
                            <a:srgbClr val="000000"/>
                          </a:solidFill>
                          <a:latin typeface="Inter" pitchFamily="34" charset="0"/>
                          <a:ea typeface="Inter" pitchFamily="34" charset="-122"/>
                          <a:cs typeface="+mn-cs"/>
                        </a:rPr>
                        <a:t>1,00</a:t>
                      </a:r>
                    </a:p>
                  </a:txBody>
                  <a:tcPr marL="44450" marR="44450" marT="0" marB="0" anchor="b"/>
                </a:tc>
                <a:tc>
                  <a:txBody>
                    <a:bodyPr/>
                    <a:lstStyle/>
                    <a:p>
                      <a:pPr marL="0" algn="l" defTabSz="914400" rtl="0" eaLnBrk="1" latinLnBrk="0" hangingPunct="1">
                        <a:lnSpc>
                          <a:spcPct val="107000"/>
                        </a:lnSpc>
                        <a:spcAft>
                          <a:spcPts val="800"/>
                        </a:spcAft>
                      </a:pPr>
                      <a:r>
                        <a:rPr lang="en-US" sz="1400" b="0" kern="0" spc="-117" noProof="0" dirty="0">
                          <a:solidFill>
                            <a:srgbClr val="000000"/>
                          </a:solidFill>
                          <a:latin typeface="Inter" pitchFamily="34" charset="0"/>
                          <a:ea typeface="Inter" pitchFamily="34" charset="-122"/>
                          <a:cs typeface="+mn-cs"/>
                        </a:rPr>
                        <a:t>1,00</a:t>
                      </a:r>
                    </a:p>
                  </a:txBody>
                  <a:tcPr marL="44450" marR="44450" marT="0" marB="0" anchor="b"/>
                </a:tc>
                <a:tc>
                  <a:txBody>
                    <a:bodyPr/>
                    <a:lstStyle/>
                    <a:p>
                      <a:pPr marL="0" algn="l" defTabSz="914400" rtl="0" eaLnBrk="1" latinLnBrk="0" hangingPunct="1">
                        <a:lnSpc>
                          <a:spcPct val="107000"/>
                        </a:lnSpc>
                        <a:spcAft>
                          <a:spcPts val="800"/>
                        </a:spcAft>
                      </a:pPr>
                      <a:r>
                        <a:rPr lang="en-US" sz="1400" b="0" kern="0" spc="-117" noProof="0" dirty="0">
                          <a:solidFill>
                            <a:srgbClr val="000000"/>
                          </a:solidFill>
                          <a:latin typeface="Inter" pitchFamily="34" charset="0"/>
                          <a:ea typeface="Inter" pitchFamily="34" charset="-122"/>
                          <a:cs typeface="+mn-cs"/>
                        </a:rPr>
                        <a:t>1,00</a:t>
                      </a:r>
                    </a:p>
                  </a:txBody>
                  <a:tcPr marL="44450" marR="44450" marT="0" marB="0" anchor="b"/>
                </a:tc>
                <a:tc>
                  <a:txBody>
                    <a:bodyPr/>
                    <a:lstStyle/>
                    <a:p>
                      <a:pPr marL="0" algn="l" defTabSz="914400" rtl="0" eaLnBrk="1" latinLnBrk="0" hangingPunct="1">
                        <a:lnSpc>
                          <a:spcPct val="107000"/>
                        </a:lnSpc>
                        <a:spcAft>
                          <a:spcPts val="800"/>
                        </a:spcAft>
                      </a:pPr>
                      <a:r>
                        <a:rPr lang="en-US" sz="1400" b="0" kern="0" spc="-117" noProof="0" dirty="0">
                          <a:solidFill>
                            <a:srgbClr val="000000"/>
                          </a:solidFill>
                          <a:latin typeface="Inter" pitchFamily="34" charset="0"/>
                          <a:ea typeface="Inter" pitchFamily="34" charset="-122"/>
                          <a:cs typeface="+mn-cs"/>
                        </a:rPr>
                        <a:t>1,00</a:t>
                      </a:r>
                    </a:p>
                  </a:txBody>
                  <a:tcPr marL="44450" marR="44450" marT="0" marB="0" anchor="b"/>
                </a:tc>
                <a:extLst>
                  <a:ext uri="{0D108BD9-81ED-4DB2-BD59-A6C34878D82A}">
                    <a16:rowId xmlns:a16="http://schemas.microsoft.com/office/drawing/2014/main" val="2429995619"/>
                  </a:ext>
                </a:extLst>
              </a:tr>
              <a:tr h="434400">
                <a:tc>
                  <a:txBody>
                    <a:bodyPr/>
                    <a:lstStyle/>
                    <a:p>
                      <a:pPr marL="0" algn="l" defTabSz="914400" rtl="0" eaLnBrk="1" latinLnBrk="0" hangingPunct="1">
                        <a:lnSpc>
                          <a:spcPct val="107000"/>
                        </a:lnSpc>
                        <a:spcAft>
                          <a:spcPts val="800"/>
                        </a:spcAft>
                      </a:pPr>
                      <a:r>
                        <a:rPr lang="en-US" sz="1400" b="1" kern="0" spc="-117" noProof="0" dirty="0">
                          <a:solidFill>
                            <a:srgbClr val="000000"/>
                          </a:solidFill>
                          <a:latin typeface="Inter" pitchFamily="34" charset="0"/>
                          <a:ea typeface="Inter" pitchFamily="34" charset="-122"/>
                          <a:cs typeface="+mn-cs"/>
                        </a:rPr>
                        <a:t>SVM</a:t>
                      </a:r>
                    </a:p>
                  </a:txBody>
                  <a:tcPr marL="44450" marR="44450" marT="0" marB="0" anchor="b"/>
                </a:tc>
                <a:tc>
                  <a:txBody>
                    <a:bodyPr/>
                    <a:lstStyle/>
                    <a:p>
                      <a:pPr marL="0" algn="l" defTabSz="914400" rtl="0" eaLnBrk="1" latinLnBrk="0" hangingPunct="1">
                        <a:lnSpc>
                          <a:spcPct val="107000"/>
                        </a:lnSpc>
                        <a:spcAft>
                          <a:spcPts val="800"/>
                        </a:spcAft>
                      </a:pPr>
                      <a:r>
                        <a:rPr lang="en-US" sz="1400" b="0" kern="0" spc="-117" noProof="0" dirty="0">
                          <a:solidFill>
                            <a:srgbClr val="000000"/>
                          </a:solidFill>
                          <a:latin typeface="Inter" pitchFamily="34" charset="0"/>
                          <a:ea typeface="Inter" pitchFamily="34" charset="-122"/>
                          <a:cs typeface="+mn-cs"/>
                        </a:rPr>
                        <a:t>0,98</a:t>
                      </a:r>
                    </a:p>
                  </a:txBody>
                  <a:tcPr marL="44450" marR="44450" marT="0" marB="0" anchor="b"/>
                </a:tc>
                <a:tc>
                  <a:txBody>
                    <a:bodyPr/>
                    <a:lstStyle/>
                    <a:p>
                      <a:pPr marL="0" algn="l" defTabSz="914400" rtl="0" eaLnBrk="1" latinLnBrk="0" hangingPunct="1">
                        <a:lnSpc>
                          <a:spcPct val="107000"/>
                        </a:lnSpc>
                        <a:spcAft>
                          <a:spcPts val="800"/>
                        </a:spcAft>
                      </a:pPr>
                      <a:r>
                        <a:rPr lang="en-US" sz="1400" b="0" kern="0" spc="-117" noProof="0" dirty="0">
                          <a:solidFill>
                            <a:srgbClr val="000000"/>
                          </a:solidFill>
                          <a:latin typeface="Inter" pitchFamily="34" charset="0"/>
                          <a:ea typeface="Inter" pitchFamily="34" charset="-122"/>
                          <a:cs typeface="+mn-cs"/>
                        </a:rPr>
                        <a:t>0,88</a:t>
                      </a:r>
                    </a:p>
                  </a:txBody>
                  <a:tcPr marL="44450" marR="44450" marT="0" marB="0" anchor="b"/>
                </a:tc>
                <a:tc>
                  <a:txBody>
                    <a:bodyPr/>
                    <a:lstStyle/>
                    <a:p>
                      <a:pPr marL="0" algn="l" defTabSz="914400" rtl="0" eaLnBrk="1" latinLnBrk="0" hangingPunct="1">
                        <a:lnSpc>
                          <a:spcPct val="107000"/>
                        </a:lnSpc>
                        <a:spcAft>
                          <a:spcPts val="800"/>
                        </a:spcAft>
                      </a:pPr>
                      <a:r>
                        <a:rPr lang="en-US" sz="1400" b="0" kern="0" spc="-117" noProof="0" dirty="0">
                          <a:solidFill>
                            <a:srgbClr val="000000"/>
                          </a:solidFill>
                          <a:latin typeface="Inter" pitchFamily="34" charset="0"/>
                          <a:ea typeface="Inter" pitchFamily="34" charset="-122"/>
                          <a:cs typeface="+mn-cs"/>
                        </a:rPr>
                        <a:t>1,00</a:t>
                      </a:r>
                    </a:p>
                  </a:txBody>
                  <a:tcPr marL="44450" marR="44450" marT="0" marB="0" anchor="b"/>
                </a:tc>
                <a:tc>
                  <a:txBody>
                    <a:bodyPr/>
                    <a:lstStyle/>
                    <a:p>
                      <a:pPr marL="0" algn="l" defTabSz="914400" rtl="0" eaLnBrk="1" latinLnBrk="0" hangingPunct="1">
                        <a:lnSpc>
                          <a:spcPct val="107000"/>
                        </a:lnSpc>
                        <a:spcAft>
                          <a:spcPts val="800"/>
                        </a:spcAft>
                      </a:pPr>
                      <a:r>
                        <a:rPr lang="en-US" sz="1400" b="0" kern="0" spc="-117" noProof="0" dirty="0">
                          <a:solidFill>
                            <a:srgbClr val="000000"/>
                          </a:solidFill>
                          <a:latin typeface="Inter" pitchFamily="34" charset="0"/>
                          <a:ea typeface="Inter" pitchFamily="34" charset="-122"/>
                          <a:cs typeface="+mn-cs"/>
                        </a:rPr>
                        <a:t>0,94</a:t>
                      </a:r>
                    </a:p>
                  </a:txBody>
                  <a:tcPr marL="44450" marR="44450" marT="0" marB="0" anchor="b"/>
                </a:tc>
                <a:tc>
                  <a:txBody>
                    <a:bodyPr/>
                    <a:lstStyle/>
                    <a:p>
                      <a:pPr marL="0" algn="l" defTabSz="914400" rtl="0" eaLnBrk="1" latinLnBrk="0" hangingPunct="1">
                        <a:lnSpc>
                          <a:spcPct val="107000"/>
                        </a:lnSpc>
                        <a:spcAft>
                          <a:spcPts val="800"/>
                        </a:spcAft>
                      </a:pPr>
                      <a:r>
                        <a:rPr lang="en-US" sz="1400" b="0" kern="0" spc="-117" noProof="0" dirty="0">
                          <a:solidFill>
                            <a:srgbClr val="000000"/>
                          </a:solidFill>
                          <a:latin typeface="Inter" pitchFamily="34" charset="0"/>
                          <a:ea typeface="Inter" pitchFamily="34" charset="-122"/>
                          <a:cs typeface="+mn-cs"/>
                        </a:rPr>
                        <a:t>1,00</a:t>
                      </a:r>
                    </a:p>
                  </a:txBody>
                  <a:tcPr marL="44450" marR="44450" marT="0" marB="0" anchor="b"/>
                </a:tc>
                <a:extLst>
                  <a:ext uri="{0D108BD9-81ED-4DB2-BD59-A6C34878D82A}">
                    <a16:rowId xmlns:a16="http://schemas.microsoft.com/office/drawing/2014/main" val="3506721050"/>
                  </a:ext>
                </a:extLst>
              </a:tr>
              <a:tr h="434400">
                <a:tc>
                  <a:txBody>
                    <a:bodyPr/>
                    <a:lstStyle/>
                    <a:p>
                      <a:pPr marL="0" algn="l" defTabSz="914400" rtl="0" eaLnBrk="1" latinLnBrk="0" hangingPunct="1">
                        <a:lnSpc>
                          <a:spcPct val="107000"/>
                        </a:lnSpc>
                        <a:spcAft>
                          <a:spcPts val="800"/>
                        </a:spcAft>
                      </a:pPr>
                      <a:r>
                        <a:rPr lang="en-US" sz="1400" b="1" kern="0" spc="-117" noProof="0" dirty="0">
                          <a:solidFill>
                            <a:srgbClr val="000000"/>
                          </a:solidFill>
                          <a:latin typeface="Inter" pitchFamily="34" charset="0"/>
                          <a:ea typeface="Inter" pitchFamily="34" charset="-122"/>
                          <a:cs typeface="+mn-cs"/>
                        </a:rPr>
                        <a:t>Neural Network</a:t>
                      </a:r>
                    </a:p>
                  </a:txBody>
                  <a:tcPr marL="44450" marR="44450" marT="0" marB="0" anchor="b"/>
                </a:tc>
                <a:tc>
                  <a:txBody>
                    <a:bodyPr/>
                    <a:lstStyle/>
                    <a:p>
                      <a:pPr marL="0" algn="l" defTabSz="914400" rtl="0" eaLnBrk="1" latinLnBrk="0" hangingPunct="1">
                        <a:lnSpc>
                          <a:spcPct val="107000"/>
                        </a:lnSpc>
                        <a:spcAft>
                          <a:spcPts val="800"/>
                        </a:spcAft>
                      </a:pPr>
                      <a:r>
                        <a:rPr lang="en-US" sz="1400" b="0" kern="0" spc="-117" noProof="0" dirty="0">
                          <a:solidFill>
                            <a:srgbClr val="000000"/>
                          </a:solidFill>
                          <a:latin typeface="Inter" pitchFamily="34" charset="0"/>
                          <a:ea typeface="Inter" pitchFamily="34" charset="-122"/>
                          <a:cs typeface="+mn-cs"/>
                        </a:rPr>
                        <a:t>0,97</a:t>
                      </a:r>
                    </a:p>
                  </a:txBody>
                  <a:tcPr marL="44450" marR="44450" marT="0" marB="0" anchor="b"/>
                </a:tc>
                <a:tc>
                  <a:txBody>
                    <a:bodyPr/>
                    <a:lstStyle/>
                    <a:p>
                      <a:pPr marL="0" algn="l" defTabSz="914400" rtl="0" eaLnBrk="1" latinLnBrk="0" hangingPunct="1">
                        <a:lnSpc>
                          <a:spcPct val="107000"/>
                        </a:lnSpc>
                        <a:spcAft>
                          <a:spcPts val="800"/>
                        </a:spcAft>
                      </a:pPr>
                      <a:r>
                        <a:rPr lang="en-US" sz="1400" b="0" kern="0" spc="-117" noProof="0" dirty="0">
                          <a:solidFill>
                            <a:srgbClr val="000000"/>
                          </a:solidFill>
                          <a:latin typeface="Inter" pitchFamily="34" charset="0"/>
                          <a:ea typeface="Inter" pitchFamily="34" charset="-122"/>
                          <a:cs typeface="+mn-cs"/>
                        </a:rPr>
                        <a:t>0,79</a:t>
                      </a:r>
                    </a:p>
                  </a:txBody>
                  <a:tcPr marL="44450" marR="44450" marT="0" marB="0" anchor="b"/>
                </a:tc>
                <a:tc>
                  <a:txBody>
                    <a:bodyPr/>
                    <a:lstStyle/>
                    <a:p>
                      <a:pPr marL="0" algn="l" defTabSz="914400" rtl="0" eaLnBrk="1" latinLnBrk="0" hangingPunct="1">
                        <a:lnSpc>
                          <a:spcPct val="107000"/>
                        </a:lnSpc>
                        <a:spcAft>
                          <a:spcPts val="800"/>
                        </a:spcAft>
                      </a:pPr>
                      <a:r>
                        <a:rPr lang="en-US" sz="1400" b="0" kern="0" spc="-117" noProof="0" dirty="0">
                          <a:solidFill>
                            <a:srgbClr val="000000"/>
                          </a:solidFill>
                          <a:latin typeface="Inter" pitchFamily="34" charset="0"/>
                          <a:ea typeface="Inter" pitchFamily="34" charset="-122"/>
                          <a:cs typeface="+mn-cs"/>
                        </a:rPr>
                        <a:t>1,00</a:t>
                      </a:r>
                    </a:p>
                  </a:txBody>
                  <a:tcPr marL="44450" marR="44450" marT="0" marB="0" anchor="b"/>
                </a:tc>
                <a:tc>
                  <a:txBody>
                    <a:bodyPr/>
                    <a:lstStyle/>
                    <a:p>
                      <a:pPr marL="0" algn="l" defTabSz="914400" rtl="0" eaLnBrk="1" latinLnBrk="0" hangingPunct="1">
                        <a:lnSpc>
                          <a:spcPct val="107000"/>
                        </a:lnSpc>
                        <a:spcAft>
                          <a:spcPts val="800"/>
                        </a:spcAft>
                      </a:pPr>
                      <a:r>
                        <a:rPr lang="en-US" sz="1400" b="0" kern="0" spc="-117" noProof="0" dirty="0">
                          <a:solidFill>
                            <a:srgbClr val="000000"/>
                          </a:solidFill>
                          <a:latin typeface="Inter" pitchFamily="34" charset="0"/>
                          <a:ea typeface="Inter" pitchFamily="34" charset="-122"/>
                          <a:cs typeface="+mn-cs"/>
                        </a:rPr>
                        <a:t>0,88</a:t>
                      </a:r>
                    </a:p>
                  </a:txBody>
                  <a:tcPr marL="44450" marR="44450" marT="0" marB="0" anchor="b"/>
                </a:tc>
                <a:tc>
                  <a:txBody>
                    <a:bodyPr/>
                    <a:lstStyle/>
                    <a:p>
                      <a:pPr marL="0" algn="l" defTabSz="914400" rtl="0" eaLnBrk="1" latinLnBrk="0" hangingPunct="1">
                        <a:lnSpc>
                          <a:spcPct val="107000"/>
                        </a:lnSpc>
                        <a:spcAft>
                          <a:spcPts val="800"/>
                        </a:spcAft>
                      </a:pPr>
                      <a:r>
                        <a:rPr lang="en-US" sz="1400" b="0" kern="0" spc="-117" noProof="0" dirty="0">
                          <a:solidFill>
                            <a:srgbClr val="000000"/>
                          </a:solidFill>
                          <a:latin typeface="Inter" pitchFamily="34" charset="0"/>
                          <a:ea typeface="Inter" pitchFamily="34" charset="-122"/>
                          <a:cs typeface="+mn-cs"/>
                        </a:rPr>
                        <a:t>0,99</a:t>
                      </a:r>
                    </a:p>
                  </a:txBody>
                  <a:tcPr marL="44450" marR="44450" marT="0" marB="0" anchor="b"/>
                </a:tc>
                <a:extLst>
                  <a:ext uri="{0D108BD9-81ED-4DB2-BD59-A6C34878D82A}">
                    <a16:rowId xmlns:a16="http://schemas.microsoft.com/office/drawing/2014/main" val="3083422187"/>
                  </a:ext>
                </a:extLst>
              </a:tr>
            </a:tbl>
          </a:graphicData>
        </a:graphic>
      </p:graphicFrame>
      <p:sp>
        <p:nvSpPr>
          <p:cNvPr id="55" name="CuadroTexto 54">
            <a:extLst>
              <a:ext uri="{FF2B5EF4-FFF2-40B4-BE49-F238E27FC236}">
                <a16:creationId xmlns:a16="http://schemas.microsoft.com/office/drawing/2014/main" id="{B3BE6111-9196-BA8F-8091-FEE3D3CBCB16}"/>
              </a:ext>
            </a:extLst>
          </p:cNvPr>
          <p:cNvSpPr txBox="1"/>
          <p:nvPr/>
        </p:nvSpPr>
        <p:spPr>
          <a:xfrm>
            <a:off x="2247714" y="1095260"/>
            <a:ext cx="2743199" cy="369332"/>
          </a:xfrm>
          <a:prstGeom prst="rect">
            <a:avLst/>
          </a:prstGeom>
          <a:noFill/>
        </p:spPr>
        <p:txBody>
          <a:bodyPr wrap="square">
            <a:spAutoFit/>
          </a:bodyPr>
          <a:lstStyle/>
          <a:p>
            <a:r>
              <a:rPr lang="en-US" sz="1800" dirty="0">
                <a:effectLst/>
                <a:latin typeface="Arial" panose="020B0604020202020204" pitchFamily="34" charset="0"/>
                <a:ea typeface="Calibri" panose="020F0502020204030204" pitchFamily="34" charset="0"/>
              </a:rPr>
              <a:t>Stop Duration</a:t>
            </a:r>
            <a:r>
              <a:rPr lang="en-US" dirty="0">
                <a:latin typeface="Arial" panose="020B0604020202020204" pitchFamily="34" charset="0"/>
                <a:ea typeface="Calibri" panose="020F0502020204030204" pitchFamily="34" charset="0"/>
              </a:rPr>
              <a:t> - </a:t>
            </a:r>
            <a:r>
              <a:rPr lang="en-US" sz="1800" dirty="0">
                <a:effectLst/>
                <a:latin typeface="Arial" panose="020B0604020202020204" pitchFamily="34" charset="0"/>
                <a:ea typeface="Calibri" panose="020F0502020204030204" pitchFamily="34" charset="0"/>
              </a:rPr>
              <a:t>balanced</a:t>
            </a:r>
            <a:endParaRPr lang="es-AR" dirty="0"/>
          </a:p>
        </p:txBody>
      </p:sp>
      <p:pic>
        <p:nvPicPr>
          <p:cNvPr id="4" name="Imagen 3" descr="Gráfico, Gráfico de barras&#10;&#10;Descripción generada automáticamente">
            <a:extLst>
              <a:ext uri="{FF2B5EF4-FFF2-40B4-BE49-F238E27FC236}">
                <a16:creationId xmlns:a16="http://schemas.microsoft.com/office/drawing/2014/main" id="{5AAE1CBF-7474-6BF4-704B-227B30D9B0E7}"/>
              </a:ext>
            </a:extLst>
          </p:cNvPr>
          <p:cNvPicPr>
            <a:picLocks noChangeAspect="1"/>
          </p:cNvPicPr>
          <p:nvPr/>
        </p:nvPicPr>
        <p:blipFill>
          <a:blip r:embed="rId3"/>
          <a:stretch>
            <a:fillRect/>
          </a:stretch>
        </p:blipFill>
        <p:spPr>
          <a:xfrm>
            <a:off x="1272911" y="4444262"/>
            <a:ext cx="4692808" cy="3707147"/>
          </a:xfrm>
          <a:prstGeom prst="rect">
            <a:avLst/>
          </a:prstGeom>
        </p:spPr>
      </p:pic>
      <p:pic>
        <p:nvPicPr>
          <p:cNvPr id="6" name="Imagen 5">
            <a:extLst>
              <a:ext uri="{FF2B5EF4-FFF2-40B4-BE49-F238E27FC236}">
                <a16:creationId xmlns:a16="http://schemas.microsoft.com/office/drawing/2014/main" id="{5351612F-8FD0-9BF7-F409-E97D421626B8}"/>
              </a:ext>
            </a:extLst>
          </p:cNvPr>
          <p:cNvPicPr>
            <a:picLocks noChangeAspect="1"/>
          </p:cNvPicPr>
          <p:nvPr/>
        </p:nvPicPr>
        <p:blipFill>
          <a:blip r:embed="rId4"/>
          <a:stretch>
            <a:fillRect/>
          </a:stretch>
        </p:blipFill>
        <p:spPr>
          <a:xfrm>
            <a:off x="7939759" y="4444262"/>
            <a:ext cx="4694400" cy="3601287"/>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64037" y="1963698"/>
            <a:ext cx="6172200" cy="771525"/>
          </a:xfrm>
          <a:prstGeom prst="rect">
            <a:avLst/>
          </a:prstGeom>
          <a:noFill/>
          <a:ln/>
        </p:spPr>
        <p:txBody>
          <a:bodyPr wrap="none" lIns="0" tIns="0" rIns="0" bIns="0" rtlCol="0" anchor="t"/>
          <a:lstStyle/>
          <a:p>
            <a:pPr marL="0" indent="0">
              <a:lnSpc>
                <a:spcPts val="6050"/>
              </a:lnSpc>
              <a:buNone/>
            </a:pPr>
            <a:r>
              <a:rPr lang="en-US" sz="4850" b="1" kern="0" spc="-146" dirty="0">
                <a:solidFill>
                  <a:srgbClr val="000000"/>
                </a:solidFill>
                <a:latin typeface="Inter" pitchFamily="34" charset="0"/>
                <a:ea typeface="Inter" pitchFamily="34" charset="-122"/>
                <a:cs typeface="Inter" pitchFamily="34" charset="-120"/>
              </a:rPr>
              <a:t>Conclusion</a:t>
            </a:r>
            <a:endParaRPr lang="en-US" sz="4850" dirty="0"/>
          </a:p>
        </p:txBody>
      </p:sp>
      <p:sp>
        <p:nvSpPr>
          <p:cNvPr id="4" name="Text 1"/>
          <p:cNvSpPr/>
          <p:nvPr/>
        </p:nvSpPr>
        <p:spPr>
          <a:xfrm>
            <a:off x="864037" y="3105507"/>
            <a:ext cx="7415927" cy="3160395"/>
          </a:xfrm>
          <a:prstGeom prst="rect">
            <a:avLst/>
          </a:prstGeom>
          <a:noFill/>
          <a:ln/>
        </p:spPr>
        <p:txBody>
          <a:bodyPr wrap="square" lIns="0" tIns="0" rIns="0" bIns="0" rtlCol="0" anchor="t"/>
          <a:lstStyle/>
          <a:p>
            <a:pPr marL="0" indent="0">
              <a:lnSpc>
                <a:spcPts val="3100"/>
              </a:lnSpc>
              <a:buNone/>
            </a:pPr>
            <a:r>
              <a:rPr lang="en-US" sz="1900" kern="0" spc="-39" dirty="0">
                <a:solidFill>
                  <a:srgbClr val="272525"/>
                </a:solidFill>
                <a:latin typeface="Inter" pitchFamily="34" charset="0"/>
                <a:ea typeface="Inter" pitchFamily="34" charset="-122"/>
                <a:cs typeface="Inter" pitchFamily="34" charset="-120"/>
              </a:rPr>
              <a:t>The research findings demonstrate the effectiveness of predictive maintenance techniques in improving production efficiency and reducing downtime. The analysis of failure duration data yielded highly accurate predictions, highlighting the potential of machine learning models to anticipate equipment failures. The results suggest that prediction based on failure duration is a more robust approach than prediction based on uptime, particularly in the context of Natura's production plant.</a:t>
            </a:r>
            <a:endParaRPr lang="en-US" sz="19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10327" y="707946"/>
            <a:ext cx="5074325" cy="634246"/>
          </a:xfrm>
          <a:prstGeom prst="rect">
            <a:avLst/>
          </a:prstGeom>
          <a:noFill/>
          <a:ln/>
        </p:spPr>
        <p:txBody>
          <a:bodyPr wrap="none" lIns="0" tIns="0" rIns="0" bIns="0" rtlCol="0" anchor="t"/>
          <a:lstStyle/>
          <a:p>
            <a:pPr marL="0" indent="0">
              <a:lnSpc>
                <a:spcPts val="4950"/>
              </a:lnSpc>
              <a:buNone/>
            </a:pPr>
            <a:r>
              <a:rPr lang="en-US" sz="3950" b="1" kern="0" spc="-120" dirty="0">
                <a:solidFill>
                  <a:srgbClr val="000000"/>
                </a:solidFill>
                <a:latin typeface="Inter" pitchFamily="34" charset="0"/>
                <a:ea typeface="Inter" pitchFamily="34" charset="-122"/>
                <a:cs typeface="Inter" pitchFamily="34" charset="-120"/>
              </a:rPr>
              <a:t>Introduction</a:t>
            </a:r>
            <a:endParaRPr lang="en-US" sz="3950" dirty="0"/>
          </a:p>
        </p:txBody>
      </p:sp>
      <p:sp>
        <p:nvSpPr>
          <p:cNvPr id="4" name="Shape 1"/>
          <p:cNvSpPr/>
          <p:nvPr/>
        </p:nvSpPr>
        <p:spPr>
          <a:xfrm>
            <a:off x="710327" y="1874877"/>
            <a:ext cx="456605" cy="456605"/>
          </a:xfrm>
          <a:prstGeom prst="roundRect">
            <a:avLst>
              <a:gd name="adj" fmla="val 18670"/>
            </a:avLst>
          </a:prstGeom>
          <a:solidFill>
            <a:srgbClr val="DADBF1"/>
          </a:solidFill>
          <a:ln w="7620">
            <a:solidFill>
              <a:srgbClr val="C0C1D7"/>
            </a:solidFill>
            <a:prstDash val="solid"/>
          </a:ln>
        </p:spPr>
        <p:txBody>
          <a:bodyPr/>
          <a:lstStyle/>
          <a:p>
            <a:endParaRPr lang="es-AR"/>
          </a:p>
        </p:txBody>
      </p:sp>
      <p:sp>
        <p:nvSpPr>
          <p:cNvPr id="5" name="Text 2"/>
          <p:cNvSpPr/>
          <p:nvPr/>
        </p:nvSpPr>
        <p:spPr>
          <a:xfrm>
            <a:off x="877491" y="1950958"/>
            <a:ext cx="122158" cy="304443"/>
          </a:xfrm>
          <a:prstGeom prst="rect">
            <a:avLst/>
          </a:prstGeom>
          <a:noFill/>
          <a:ln/>
        </p:spPr>
        <p:txBody>
          <a:bodyPr wrap="none" lIns="0" tIns="0" rIns="0" bIns="0" rtlCol="0" anchor="t"/>
          <a:lstStyle/>
          <a:p>
            <a:pPr marL="0" indent="0" algn="ctr">
              <a:lnSpc>
                <a:spcPts val="2350"/>
              </a:lnSpc>
              <a:buNone/>
            </a:pPr>
            <a:r>
              <a:rPr lang="en-US" sz="2350" b="1" kern="0" spc="-72" dirty="0">
                <a:solidFill>
                  <a:srgbClr val="272525"/>
                </a:solidFill>
                <a:latin typeface="Inter" pitchFamily="34" charset="0"/>
                <a:ea typeface="Inter" pitchFamily="34" charset="-122"/>
                <a:cs typeface="Inter" pitchFamily="34" charset="-120"/>
              </a:rPr>
              <a:t>1</a:t>
            </a:r>
            <a:endParaRPr lang="en-US" sz="2350" dirty="0"/>
          </a:p>
        </p:txBody>
      </p:sp>
      <p:sp>
        <p:nvSpPr>
          <p:cNvPr id="6" name="Text 3"/>
          <p:cNvSpPr/>
          <p:nvPr/>
        </p:nvSpPr>
        <p:spPr>
          <a:xfrm>
            <a:off x="1369814" y="1874877"/>
            <a:ext cx="2757964" cy="317063"/>
          </a:xfrm>
          <a:prstGeom prst="rect">
            <a:avLst/>
          </a:prstGeom>
          <a:noFill/>
          <a:ln/>
        </p:spPr>
        <p:txBody>
          <a:bodyPr wrap="none" lIns="0" tIns="0" rIns="0" bIns="0" rtlCol="0" anchor="t"/>
          <a:lstStyle/>
          <a:p>
            <a:pPr marL="0" indent="0">
              <a:lnSpc>
                <a:spcPts val="2450"/>
              </a:lnSpc>
              <a:buNone/>
            </a:pPr>
            <a:r>
              <a:rPr lang="en-US" sz="1950" b="1" kern="0" spc="-60" dirty="0">
                <a:solidFill>
                  <a:srgbClr val="272525"/>
                </a:solidFill>
                <a:latin typeface="Inter" pitchFamily="34" charset="0"/>
                <a:ea typeface="Inter" pitchFamily="34" charset="-122"/>
                <a:cs typeface="Inter" pitchFamily="34" charset="-120"/>
              </a:rPr>
              <a:t>Predictive Maintenance</a:t>
            </a:r>
            <a:endParaRPr lang="en-US" sz="1950" dirty="0"/>
          </a:p>
        </p:txBody>
      </p:sp>
      <p:sp>
        <p:nvSpPr>
          <p:cNvPr id="7" name="Text 4"/>
          <p:cNvSpPr/>
          <p:nvPr/>
        </p:nvSpPr>
        <p:spPr>
          <a:xfrm>
            <a:off x="1369814" y="2313623"/>
            <a:ext cx="7063859" cy="649605"/>
          </a:xfrm>
          <a:prstGeom prst="rect">
            <a:avLst/>
          </a:prstGeom>
          <a:noFill/>
          <a:ln/>
        </p:spPr>
        <p:txBody>
          <a:bodyPr wrap="square" lIns="0" tIns="0" rIns="0" bIns="0" rtlCol="0" anchor="t"/>
          <a:lstStyle/>
          <a:p>
            <a:pPr marL="0" indent="0">
              <a:lnSpc>
                <a:spcPts val="2550"/>
              </a:lnSpc>
              <a:buNone/>
            </a:pPr>
            <a:r>
              <a:rPr lang="en-US" sz="1550" kern="0" spc="-32" dirty="0">
                <a:solidFill>
                  <a:srgbClr val="272525"/>
                </a:solidFill>
                <a:latin typeface="Inter" pitchFamily="34" charset="0"/>
                <a:ea typeface="Inter" pitchFamily="34" charset="-122"/>
                <a:cs typeface="Inter" pitchFamily="34" charset="-120"/>
              </a:rPr>
              <a:t>This research focuses on the possibility implementing predictive maintenance techniques to enhance the efficiency of Natura's production factory.</a:t>
            </a:r>
            <a:endParaRPr lang="en-US" sz="1550" dirty="0"/>
          </a:p>
        </p:txBody>
      </p:sp>
      <p:sp>
        <p:nvSpPr>
          <p:cNvPr id="8" name="Shape 5"/>
          <p:cNvSpPr/>
          <p:nvPr/>
        </p:nvSpPr>
        <p:spPr>
          <a:xfrm>
            <a:off x="710327" y="3394353"/>
            <a:ext cx="456605" cy="456605"/>
          </a:xfrm>
          <a:prstGeom prst="roundRect">
            <a:avLst>
              <a:gd name="adj" fmla="val 18670"/>
            </a:avLst>
          </a:prstGeom>
          <a:solidFill>
            <a:srgbClr val="DADBF1"/>
          </a:solidFill>
          <a:ln w="7620">
            <a:solidFill>
              <a:srgbClr val="C0C1D7"/>
            </a:solidFill>
            <a:prstDash val="solid"/>
          </a:ln>
        </p:spPr>
        <p:txBody>
          <a:bodyPr/>
          <a:lstStyle/>
          <a:p>
            <a:endParaRPr lang="es-AR"/>
          </a:p>
        </p:txBody>
      </p:sp>
      <p:sp>
        <p:nvSpPr>
          <p:cNvPr id="9" name="Text 6"/>
          <p:cNvSpPr/>
          <p:nvPr/>
        </p:nvSpPr>
        <p:spPr>
          <a:xfrm>
            <a:off x="847249" y="3470434"/>
            <a:ext cx="182642" cy="304443"/>
          </a:xfrm>
          <a:prstGeom prst="rect">
            <a:avLst/>
          </a:prstGeom>
          <a:noFill/>
          <a:ln/>
        </p:spPr>
        <p:txBody>
          <a:bodyPr wrap="none" lIns="0" tIns="0" rIns="0" bIns="0" rtlCol="0" anchor="t"/>
          <a:lstStyle/>
          <a:p>
            <a:pPr marL="0" indent="0" algn="ctr">
              <a:lnSpc>
                <a:spcPts val="2350"/>
              </a:lnSpc>
              <a:buNone/>
            </a:pPr>
            <a:r>
              <a:rPr lang="en-US" sz="2350" b="1" kern="0" spc="-72" dirty="0">
                <a:solidFill>
                  <a:srgbClr val="272525"/>
                </a:solidFill>
                <a:latin typeface="Inter" pitchFamily="34" charset="0"/>
                <a:ea typeface="Inter" pitchFamily="34" charset="-122"/>
                <a:cs typeface="Inter" pitchFamily="34" charset="-120"/>
              </a:rPr>
              <a:t>2</a:t>
            </a:r>
            <a:endParaRPr lang="en-US" sz="2350" dirty="0"/>
          </a:p>
        </p:txBody>
      </p:sp>
      <p:sp>
        <p:nvSpPr>
          <p:cNvPr id="10" name="Text 7"/>
          <p:cNvSpPr/>
          <p:nvPr/>
        </p:nvSpPr>
        <p:spPr>
          <a:xfrm>
            <a:off x="1369814" y="3394353"/>
            <a:ext cx="2537103" cy="317063"/>
          </a:xfrm>
          <a:prstGeom prst="rect">
            <a:avLst/>
          </a:prstGeom>
          <a:noFill/>
          <a:ln/>
        </p:spPr>
        <p:txBody>
          <a:bodyPr wrap="none" lIns="0" tIns="0" rIns="0" bIns="0" rtlCol="0" anchor="t"/>
          <a:lstStyle/>
          <a:p>
            <a:pPr marL="0" indent="0">
              <a:lnSpc>
                <a:spcPts val="2450"/>
              </a:lnSpc>
              <a:buNone/>
            </a:pPr>
            <a:r>
              <a:rPr lang="en-US" sz="1950" b="1" kern="0" spc="-60" dirty="0">
                <a:solidFill>
                  <a:srgbClr val="272525"/>
                </a:solidFill>
                <a:latin typeface="Inter" pitchFamily="34" charset="0"/>
                <a:ea typeface="Inter" pitchFamily="34" charset="-122"/>
                <a:cs typeface="Inter" pitchFamily="34" charset="-120"/>
              </a:rPr>
              <a:t>Data Analysis</a:t>
            </a:r>
            <a:endParaRPr lang="en-US" sz="1950" dirty="0"/>
          </a:p>
        </p:txBody>
      </p:sp>
      <p:sp>
        <p:nvSpPr>
          <p:cNvPr id="11" name="Text 8"/>
          <p:cNvSpPr/>
          <p:nvPr/>
        </p:nvSpPr>
        <p:spPr>
          <a:xfrm>
            <a:off x="1369814" y="3833098"/>
            <a:ext cx="7063859" cy="649605"/>
          </a:xfrm>
          <a:prstGeom prst="rect">
            <a:avLst/>
          </a:prstGeom>
          <a:noFill/>
          <a:ln/>
        </p:spPr>
        <p:txBody>
          <a:bodyPr wrap="square" lIns="0" tIns="0" rIns="0" bIns="0" rtlCol="0" anchor="t"/>
          <a:lstStyle/>
          <a:p>
            <a:pPr marL="0" indent="0">
              <a:lnSpc>
                <a:spcPts val="2550"/>
              </a:lnSpc>
              <a:buNone/>
            </a:pPr>
            <a:r>
              <a:rPr lang="en-US" sz="1550" kern="0" spc="-32" dirty="0">
                <a:solidFill>
                  <a:srgbClr val="272525"/>
                </a:solidFill>
                <a:latin typeface="Inter" pitchFamily="34" charset="0"/>
                <a:ea typeface="Inter" pitchFamily="34" charset="-122"/>
                <a:cs typeface="Inter" pitchFamily="34" charset="-120"/>
              </a:rPr>
              <a:t>The study utilizes historical maintenance data to train machine learning models and predict future equipment failures.</a:t>
            </a:r>
            <a:endParaRPr lang="en-US" sz="1550" dirty="0"/>
          </a:p>
        </p:txBody>
      </p:sp>
      <p:sp>
        <p:nvSpPr>
          <p:cNvPr id="12" name="Shape 9"/>
          <p:cNvSpPr/>
          <p:nvPr/>
        </p:nvSpPr>
        <p:spPr>
          <a:xfrm>
            <a:off x="710327" y="4913828"/>
            <a:ext cx="456605" cy="456605"/>
          </a:xfrm>
          <a:prstGeom prst="roundRect">
            <a:avLst>
              <a:gd name="adj" fmla="val 18670"/>
            </a:avLst>
          </a:prstGeom>
          <a:solidFill>
            <a:srgbClr val="DADBF1"/>
          </a:solidFill>
          <a:ln w="7620">
            <a:solidFill>
              <a:srgbClr val="C0C1D7"/>
            </a:solidFill>
            <a:prstDash val="solid"/>
          </a:ln>
        </p:spPr>
        <p:txBody>
          <a:bodyPr/>
          <a:lstStyle/>
          <a:p>
            <a:endParaRPr lang="es-AR"/>
          </a:p>
        </p:txBody>
      </p:sp>
      <p:sp>
        <p:nvSpPr>
          <p:cNvPr id="13" name="Text 10"/>
          <p:cNvSpPr/>
          <p:nvPr/>
        </p:nvSpPr>
        <p:spPr>
          <a:xfrm>
            <a:off x="844868" y="4989909"/>
            <a:ext cx="187404" cy="304443"/>
          </a:xfrm>
          <a:prstGeom prst="rect">
            <a:avLst/>
          </a:prstGeom>
          <a:noFill/>
          <a:ln/>
        </p:spPr>
        <p:txBody>
          <a:bodyPr wrap="none" lIns="0" tIns="0" rIns="0" bIns="0" rtlCol="0" anchor="t"/>
          <a:lstStyle/>
          <a:p>
            <a:pPr marL="0" indent="0" algn="ctr">
              <a:lnSpc>
                <a:spcPts val="2350"/>
              </a:lnSpc>
              <a:buNone/>
            </a:pPr>
            <a:r>
              <a:rPr lang="en-US" sz="2350" b="1" kern="0" spc="-72" dirty="0">
                <a:solidFill>
                  <a:srgbClr val="272525"/>
                </a:solidFill>
                <a:latin typeface="Inter" pitchFamily="34" charset="0"/>
                <a:ea typeface="Inter" pitchFamily="34" charset="-122"/>
                <a:cs typeface="Inter" pitchFamily="34" charset="-120"/>
              </a:rPr>
              <a:t>3</a:t>
            </a:r>
            <a:endParaRPr lang="en-US" sz="2350" dirty="0"/>
          </a:p>
        </p:txBody>
      </p:sp>
      <p:sp>
        <p:nvSpPr>
          <p:cNvPr id="14" name="Text 11"/>
          <p:cNvSpPr/>
          <p:nvPr/>
        </p:nvSpPr>
        <p:spPr>
          <a:xfrm>
            <a:off x="1369814" y="4913828"/>
            <a:ext cx="2537103" cy="317063"/>
          </a:xfrm>
          <a:prstGeom prst="rect">
            <a:avLst/>
          </a:prstGeom>
          <a:noFill/>
          <a:ln/>
        </p:spPr>
        <p:txBody>
          <a:bodyPr wrap="none" lIns="0" tIns="0" rIns="0" bIns="0" rtlCol="0" anchor="t"/>
          <a:lstStyle/>
          <a:p>
            <a:pPr marL="0" indent="0">
              <a:lnSpc>
                <a:spcPts val="2450"/>
              </a:lnSpc>
              <a:buNone/>
            </a:pPr>
            <a:r>
              <a:rPr lang="en-US" sz="1950" b="1" kern="0" spc="-60" dirty="0">
                <a:solidFill>
                  <a:srgbClr val="272525"/>
                </a:solidFill>
                <a:latin typeface="Inter" pitchFamily="34" charset="0"/>
                <a:ea typeface="Inter" pitchFamily="34" charset="-122"/>
                <a:cs typeface="Inter" pitchFamily="34" charset="-120"/>
              </a:rPr>
              <a:t>Downtime Reduction</a:t>
            </a:r>
            <a:endParaRPr lang="en-US" sz="1950" dirty="0"/>
          </a:p>
        </p:txBody>
      </p:sp>
      <p:sp>
        <p:nvSpPr>
          <p:cNvPr id="15" name="Text 12"/>
          <p:cNvSpPr/>
          <p:nvPr/>
        </p:nvSpPr>
        <p:spPr>
          <a:xfrm>
            <a:off x="1369814" y="5352574"/>
            <a:ext cx="7063859" cy="649605"/>
          </a:xfrm>
          <a:prstGeom prst="rect">
            <a:avLst/>
          </a:prstGeom>
          <a:noFill/>
          <a:ln/>
        </p:spPr>
        <p:txBody>
          <a:bodyPr wrap="square" lIns="0" tIns="0" rIns="0" bIns="0" rtlCol="0" anchor="t"/>
          <a:lstStyle/>
          <a:p>
            <a:pPr marL="0" indent="0">
              <a:lnSpc>
                <a:spcPts val="2550"/>
              </a:lnSpc>
              <a:buNone/>
            </a:pPr>
            <a:r>
              <a:rPr lang="en-US" sz="1550" kern="0" spc="-32" dirty="0">
                <a:solidFill>
                  <a:srgbClr val="272525"/>
                </a:solidFill>
                <a:latin typeface="Inter" pitchFamily="34" charset="0"/>
                <a:ea typeface="Inter" pitchFamily="34" charset="-122"/>
                <a:cs typeface="Inter" pitchFamily="34" charset="-120"/>
              </a:rPr>
              <a:t>The primary objective is to reduce downtime by anticipating failures and implementing proactive maintenance strategies.</a:t>
            </a:r>
            <a:endParaRPr lang="en-US" sz="1550" dirty="0"/>
          </a:p>
        </p:txBody>
      </p:sp>
      <p:sp>
        <p:nvSpPr>
          <p:cNvPr id="16" name="Shape 13"/>
          <p:cNvSpPr/>
          <p:nvPr/>
        </p:nvSpPr>
        <p:spPr>
          <a:xfrm>
            <a:off x="710327" y="6433304"/>
            <a:ext cx="456605" cy="456605"/>
          </a:xfrm>
          <a:prstGeom prst="roundRect">
            <a:avLst>
              <a:gd name="adj" fmla="val 18670"/>
            </a:avLst>
          </a:prstGeom>
          <a:solidFill>
            <a:srgbClr val="DADBF1"/>
          </a:solidFill>
          <a:ln w="7620">
            <a:solidFill>
              <a:srgbClr val="C0C1D7"/>
            </a:solidFill>
            <a:prstDash val="solid"/>
          </a:ln>
        </p:spPr>
        <p:txBody>
          <a:bodyPr/>
          <a:lstStyle/>
          <a:p>
            <a:endParaRPr lang="es-AR"/>
          </a:p>
        </p:txBody>
      </p:sp>
      <p:sp>
        <p:nvSpPr>
          <p:cNvPr id="17" name="Text 14"/>
          <p:cNvSpPr/>
          <p:nvPr/>
        </p:nvSpPr>
        <p:spPr>
          <a:xfrm>
            <a:off x="840224" y="6509385"/>
            <a:ext cx="196691" cy="304443"/>
          </a:xfrm>
          <a:prstGeom prst="rect">
            <a:avLst/>
          </a:prstGeom>
          <a:noFill/>
          <a:ln/>
        </p:spPr>
        <p:txBody>
          <a:bodyPr wrap="none" lIns="0" tIns="0" rIns="0" bIns="0" rtlCol="0" anchor="t"/>
          <a:lstStyle/>
          <a:p>
            <a:pPr marL="0" indent="0" algn="ctr">
              <a:lnSpc>
                <a:spcPts val="2350"/>
              </a:lnSpc>
              <a:buNone/>
            </a:pPr>
            <a:r>
              <a:rPr lang="en-US" sz="2350" b="1" kern="0" spc="-72" dirty="0">
                <a:solidFill>
                  <a:srgbClr val="272525"/>
                </a:solidFill>
                <a:latin typeface="Inter" pitchFamily="34" charset="0"/>
                <a:ea typeface="Inter" pitchFamily="34" charset="-122"/>
                <a:cs typeface="Inter" pitchFamily="34" charset="-120"/>
              </a:rPr>
              <a:t>4</a:t>
            </a:r>
            <a:endParaRPr lang="en-US" sz="2350" dirty="0"/>
          </a:p>
        </p:txBody>
      </p:sp>
      <p:sp>
        <p:nvSpPr>
          <p:cNvPr id="18" name="Text 15"/>
          <p:cNvSpPr/>
          <p:nvPr/>
        </p:nvSpPr>
        <p:spPr>
          <a:xfrm>
            <a:off x="1369814" y="6433304"/>
            <a:ext cx="2577465" cy="317063"/>
          </a:xfrm>
          <a:prstGeom prst="rect">
            <a:avLst/>
          </a:prstGeom>
          <a:noFill/>
          <a:ln/>
        </p:spPr>
        <p:txBody>
          <a:bodyPr wrap="none" lIns="0" tIns="0" rIns="0" bIns="0" rtlCol="0" anchor="t"/>
          <a:lstStyle/>
          <a:p>
            <a:pPr marL="0" indent="0">
              <a:lnSpc>
                <a:spcPts val="2450"/>
              </a:lnSpc>
              <a:buNone/>
            </a:pPr>
            <a:r>
              <a:rPr lang="en-US" sz="1950" b="1" kern="0" spc="-60" dirty="0">
                <a:solidFill>
                  <a:srgbClr val="272525"/>
                </a:solidFill>
                <a:latin typeface="Inter" pitchFamily="34" charset="0"/>
                <a:ea typeface="Inter" pitchFamily="34" charset="-122"/>
                <a:cs typeface="Inter" pitchFamily="34" charset="-120"/>
              </a:rPr>
              <a:t>Operational Efficiency</a:t>
            </a:r>
            <a:endParaRPr lang="en-US" sz="1950" dirty="0"/>
          </a:p>
        </p:txBody>
      </p:sp>
      <p:sp>
        <p:nvSpPr>
          <p:cNvPr id="19" name="Text 16"/>
          <p:cNvSpPr/>
          <p:nvPr/>
        </p:nvSpPr>
        <p:spPr>
          <a:xfrm>
            <a:off x="1369814" y="6872049"/>
            <a:ext cx="7063859" cy="649605"/>
          </a:xfrm>
          <a:prstGeom prst="rect">
            <a:avLst/>
          </a:prstGeom>
          <a:noFill/>
          <a:ln/>
        </p:spPr>
        <p:txBody>
          <a:bodyPr wrap="square" lIns="0" tIns="0" rIns="0" bIns="0" rtlCol="0" anchor="t"/>
          <a:lstStyle/>
          <a:p>
            <a:pPr marL="0" indent="0">
              <a:lnSpc>
                <a:spcPts val="2550"/>
              </a:lnSpc>
              <a:buNone/>
            </a:pPr>
            <a:r>
              <a:rPr lang="en-US" sz="1550" kern="0" spc="-32" dirty="0">
                <a:solidFill>
                  <a:srgbClr val="272525"/>
                </a:solidFill>
                <a:latin typeface="Inter" pitchFamily="34" charset="0"/>
                <a:ea typeface="Inter" pitchFamily="34" charset="-122"/>
                <a:cs typeface="Inter" pitchFamily="34" charset="-120"/>
              </a:rPr>
              <a:t>The research aims to improve operational efficiency by optimizing maintenance schedules and resource allocation.</a:t>
            </a:r>
            <a:endParaRPr lang="en-US" sz="15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50437" y="2161223"/>
            <a:ext cx="7134344" cy="771525"/>
          </a:xfrm>
          <a:prstGeom prst="rect">
            <a:avLst/>
          </a:prstGeom>
          <a:noFill/>
          <a:ln/>
        </p:spPr>
        <p:txBody>
          <a:bodyPr wrap="none" lIns="0" tIns="0" rIns="0" bIns="0" rtlCol="0" anchor="t"/>
          <a:lstStyle/>
          <a:p>
            <a:pPr marL="0" indent="0">
              <a:lnSpc>
                <a:spcPts val="6050"/>
              </a:lnSpc>
              <a:buNone/>
            </a:pPr>
            <a:r>
              <a:rPr lang="en-US" sz="4850" b="1" kern="0" spc="-146" dirty="0">
                <a:solidFill>
                  <a:srgbClr val="000000"/>
                </a:solidFill>
                <a:latin typeface="Inter" pitchFamily="34" charset="0"/>
                <a:ea typeface="Inter" pitchFamily="34" charset="-122"/>
                <a:cs typeface="Inter" pitchFamily="34" charset="-120"/>
              </a:rPr>
              <a:t>Background and Justification</a:t>
            </a:r>
            <a:endParaRPr lang="en-US" sz="4850" dirty="0"/>
          </a:p>
        </p:txBody>
      </p:sp>
      <p:sp>
        <p:nvSpPr>
          <p:cNvPr id="4" name="Text 1"/>
          <p:cNvSpPr/>
          <p:nvPr/>
        </p:nvSpPr>
        <p:spPr>
          <a:xfrm>
            <a:off x="6350437" y="3303032"/>
            <a:ext cx="7415927" cy="2765346"/>
          </a:xfrm>
          <a:prstGeom prst="rect">
            <a:avLst/>
          </a:prstGeom>
          <a:noFill/>
          <a:ln/>
        </p:spPr>
        <p:txBody>
          <a:bodyPr wrap="square" lIns="0" tIns="0" rIns="0" bIns="0" rtlCol="0" anchor="t"/>
          <a:lstStyle/>
          <a:p>
            <a:pPr marL="0" indent="0">
              <a:lnSpc>
                <a:spcPts val="3100"/>
              </a:lnSpc>
              <a:buNone/>
            </a:pPr>
            <a:r>
              <a:rPr lang="en-US" sz="1900" kern="0" spc="-39" dirty="0">
                <a:solidFill>
                  <a:srgbClr val="272525"/>
                </a:solidFill>
                <a:latin typeface="Inter" pitchFamily="34" charset="0"/>
                <a:ea typeface="Inter" pitchFamily="34" charset="-122"/>
                <a:cs typeface="Inter" pitchFamily="34" charset="-120"/>
              </a:rPr>
              <a:t>Natura's production plant in Buenos Aires is a crucial facility for the company, responsible for a significant portion of its South American market. The plant produces over 400,000 products daily, making downtime a major concern. The plant's importance within Natura &amp; Co's global strategy necessitates minimizing downtime to meet production deadlines and maintain inventory levels.</a:t>
            </a:r>
            <a:endParaRPr lang="en-US" sz="1900" dirty="0"/>
          </a:p>
        </p:txBody>
      </p:sp>
      <p:sp>
        <p:nvSpPr>
          <p:cNvPr id="5" name="Rectángulo 4">
            <a:extLst>
              <a:ext uri="{FF2B5EF4-FFF2-40B4-BE49-F238E27FC236}">
                <a16:creationId xmlns:a16="http://schemas.microsoft.com/office/drawing/2014/main" id="{F595EF4C-8E02-C348-69BF-2F2F5D8CFA31}"/>
              </a:ext>
            </a:extLst>
          </p:cNvPr>
          <p:cNvSpPr/>
          <p:nvPr/>
        </p:nvSpPr>
        <p:spPr>
          <a:xfrm>
            <a:off x="12705347" y="7628021"/>
            <a:ext cx="1840832" cy="51735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50437" y="1963698"/>
            <a:ext cx="6172200" cy="771525"/>
          </a:xfrm>
          <a:prstGeom prst="rect">
            <a:avLst/>
          </a:prstGeom>
          <a:noFill/>
          <a:ln/>
        </p:spPr>
        <p:txBody>
          <a:bodyPr wrap="none" lIns="0" tIns="0" rIns="0" bIns="0" rtlCol="0" anchor="t"/>
          <a:lstStyle/>
          <a:p>
            <a:pPr marL="0" indent="0">
              <a:lnSpc>
                <a:spcPts val="6050"/>
              </a:lnSpc>
              <a:buNone/>
            </a:pPr>
            <a:r>
              <a:rPr lang="en-US" sz="4850" b="1" kern="0" spc="-146" dirty="0">
                <a:solidFill>
                  <a:srgbClr val="000000"/>
                </a:solidFill>
                <a:latin typeface="Inter" pitchFamily="34" charset="0"/>
                <a:ea typeface="Inter" pitchFamily="34" charset="-122"/>
                <a:cs typeface="Inter" pitchFamily="34" charset="-120"/>
              </a:rPr>
              <a:t>Relevance</a:t>
            </a:r>
            <a:endParaRPr lang="en-US" sz="4850" dirty="0"/>
          </a:p>
        </p:txBody>
      </p:sp>
      <p:sp>
        <p:nvSpPr>
          <p:cNvPr id="4" name="Text 1"/>
          <p:cNvSpPr/>
          <p:nvPr/>
        </p:nvSpPr>
        <p:spPr>
          <a:xfrm>
            <a:off x="6350437" y="3105507"/>
            <a:ext cx="7415927" cy="3160395"/>
          </a:xfrm>
          <a:prstGeom prst="rect">
            <a:avLst/>
          </a:prstGeom>
          <a:noFill/>
          <a:ln/>
        </p:spPr>
        <p:txBody>
          <a:bodyPr wrap="square" lIns="0" tIns="0" rIns="0" bIns="0" rtlCol="0" anchor="t"/>
          <a:lstStyle/>
          <a:p>
            <a:pPr marL="0" indent="0">
              <a:lnSpc>
                <a:spcPts val="3100"/>
              </a:lnSpc>
              <a:buNone/>
            </a:pPr>
            <a:r>
              <a:rPr lang="en-US" sz="1900" kern="0" spc="-39" dirty="0">
                <a:solidFill>
                  <a:srgbClr val="272525"/>
                </a:solidFill>
                <a:latin typeface="Inter" pitchFamily="34" charset="0"/>
                <a:ea typeface="Inter" pitchFamily="34" charset="-122"/>
                <a:cs typeface="Inter" pitchFamily="34" charset="-120"/>
              </a:rPr>
              <a:t>Industry 4.0, characterized by the integration of technologies like artificial intelligence, the Internet of Things (IoT), and data analytics, is transforming manufacturing processes. Predictive maintenance (PdM) is a key component of Industry 4.0, enabling companies to anticipate and prevent failures, minimizing downtime and improving operational efficiency. PdM leverages emerging technologies like IoT, big data, and deep learning to analyze machine data and predict potential failures.</a:t>
            </a:r>
            <a:endParaRPr lang="en-US" sz="1900" dirty="0"/>
          </a:p>
        </p:txBody>
      </p:sp>
      <p:sp>
        <p:nvSpPr>
          <p:cNvPr id="5" name="Rectángulo 4">
            <a:extLst>
              <a:ext uri="{FF2B5EF4-FFF2-40B4-BE49-F238E27FC236}">
                <a16:creationId xmlns:a16="http://schemas.microsoft.com/office/drawing/2014/main" id="{FC659248-4E32-CC57-D4BD-AE63E9DE013C}"/>
              </a:ext>
            </a:extLst>
          </p:cNvPr>
          <p:cNvSpPr/>
          <p:nvPr/>
        </p:nvSpPr>
        <p:spPr>
          <a:xfrm>
            <a:off x="12705347" y="7628021"/>
            <a:ext cx="1840832" cy="51735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64037" y="2161223"/>
            <a:ext cx="6172200" cy="771525"/>
          </a:xfrm>
          <a:prstGeom prst="rect">
            <a:avLst/>
          </a:prstGeom>
          <a:noFill/>
          <a:ln/>
        </p:spPr>
        <p:txBody>
          <a:bodyPr wrap="none" lIns="0" tIns="0" rIns="0" bIns="0" rtlCol="0" anchor="t"/>
          <a:lstStyle/>
          <a:p>
            <a:pPr marL="0" indent="0">
              <a:lnSpc>
                <a:spcPts val="6050"/>
              </a:lnSpc>
              <a:buNone/>
            </a:pPr>
            <a:r>
              <a:rPr lang="en-US" sz="4850" b="1" kern="0" spc="-146" dirty="0">
                <a:solidFill>
                  <a:srgbClr val="000000"/>
                </a:solidFill>
                <a:latin typeface="Inter" pitchFamily="34" charset="0"/>
                <a:ea typeface="Inter" pitchFamily="34" charset="-122"/>
                <a:cs typeface="Inter" pitchFamily="34" charset="-120"/>
              </a:rPr>
              <a:t>Scope</a:t>
            </a:r>
            <a:endParaRPr lang="en-US" sz="4850" dirty="0"/>
          </a:p>
        </p:txBody>
      </p:sp>
      <p:sp>
        <p:nvSpPr>
          <p:cNvPr id="4" name="Text 1"/>
          <p:cNvSpPr/>
          <p:nvPr/>
        </p:nvSpPr>
        <p:spPr>
          <a:xfrm>
            <a:off x="864037" y="3303032"/>
            <a:ext cx="7415927" cy="2765346"/>
          </a:xfrm>
          <a:prstGeom prst="rect">
            <a:avLst/>
          </a:prstGeom>
          <a:noFill/>
          <a:ln/>
        </p:spPr>
        <p:txBody>
          <a:bodyPr wrap="square" lIns="0" tIns="0" rIns="0" bIns="0" rtlCol="0" anchor="t"/>
          <a:lstStyle/>
          <a:p>
            <a:pPr marL="0" indent="0">
              <a:lnSpc>
                <a:spcPts val="3100"/>
              </a:lnSpc>
              <a:buNone/>
            </a:pPr>
            <a:r>
              <a:rPr lang="en-US" sz="1900" kern="0" spc="-39" dirty="0">
                <a:solidFill>
                  <a:srgbClr val="272525"/>
                </a:solidFill>
                <a:latin typeface="Inter" pitchFamily="34" charset="0"/>
                <a:ea typeface="Inter" pitchFamily="34" charset="-122"/>
                <a:cs typeface="Inter" pitchFamily="34" charset="-120"/>
              </a:rPr>
              <a:t>Natura currently relies on manual record-keeping and reactive maintenance strategies, which may not fully optimize production efficiency. This research aims to introduce predictive maintenance techniques to Natura's production plant, bringing it closer to the Industry 4.0 philosophy. By applying machine learning models to historical failure logs, the study seeks to predict failures and implement proactive maintenance strategies.</a:t>
            </a:r>
            <a:endParaRPr lang="en-US" sz="19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619363" y="486608"/>
            <a:ext cx="4424482" cy="553045"/>
          </a:xfrm>
          <a:prstGeom prst="rect">
            <a:avLst/>
          </a:prstGeom>
          <a:noFill/>
          <a:ln/>
        </p:spPr>
        <p:txBody>
          <a:bodyPr wrap="none" lIns="0" tIns="0" rIns="0" bIns="0" rtlCol="0" anchor="t"/>
          <a:lstStyle/>
          <a:p>
            <a:pPr marL="0" indent="0">
              <a:lnSpc>
                <a:spcPts val="4350"/>
              </a:lnSpc>
              <a:buNone/>
            </a:pPr>
            <a:r>
              <a:rPr lang="en-US" sz="3450" b="1" kern="0" spc="-105" dirty="0">
                <a:solidFill>
                  <a:srgbClr val="000000"/>
                </a:solidFill>
                <a:latin typeface="Inter" pitchFamily="34" charset="0"/>
                <a:ea typeface="Inter" pitchFamily="34" charset="-122"/>
                <a:cs typeface="Inter" pitchFamily="34" charset="-120"/>
              </a:rPr>
              <a:t>Objectives</a:t>
            </a:r>
            <a:endParaRPr lang="en-US" sz="3450" dirty="0"/>
          </a:p>
        </p:txBody>
      </p:sp>
      <p:pic>
        <p:nvPicPr>
          <p:cNvPr id="3" name="Image 0" descr="preencoded.png"/>
          <p:cNvPicPr>
            <a:picLocks noChangeAspect="1"/>
          </p:cNvPicPr>
          <p:nvPr/>
        </p:nvPicPr>
        <p:blipFill>
          <a:blip r:embed="rId3"/>
          <a:stretch>
            <a:fillRect/>
          </a:stretch>
        </p:blipFill>
        <p:spPr>
          <a:xfrm>
            <a:off x="619363" y="1393508"/>
            <a:ext cx="6563082" cy="4056221"/>
          </a:xfrm>
          <a:prstGeom prst="rect">
            <a:avLst/>
          </a:prstGeom>
        </p:spPr>
      </p:pic>
      <p:sp>
        <p:nvSpPr>
          <p:cNvPr id="4" name="Text 1"/>
          <p:cNvSpPr/>
          <p:nvPr/>
        </p:nvSpPr>
        <p:spPr>
          <a:xfrm>
            <a:off x="619363" y="5670947"/>
            <a:ext cx="2212181" cy="276463"/>
          </a:xfrm>
          <a:prstGeom prst="rect">
            <a:avLst/>
          </a:prstGeom>
          <a:noFill/>
          <a:ln/>
        </p:spPr>
        <p:txBody>
          <a:bodyPr wrap="none" lIns="0" tIns="0" rIns="0" bIns="0" rtlCol="0" anchor="t"/>
          <a:lstStyle/>
          <a:p>
            <a:pPr marL="0" indent="0" algn="l">
              <a:lnSpc>
                <a:spcPts val="2150"/>
              </a:lnSpc>
              <a:buNone/>
            </a:pPr>
            <a:r>
              <a:rPr lang="en-US" sz="1700" b="1" kern="0" spc="-52" dirty="0">
                <a:solidFill>
                  <a:srgbClr val="272525"/>
                </a:solidFill>
                <a:latin typeface="Inter" pitchFamily="34" charset="0"/>
                <a:ea typeface="Inter" pitchFamily="34" charset="-122"/>
                <a:cs typeface="Inter" pitchFamily="34" charset="-120"/>
              </a:rPr>
              <a:t>General Objective</a:t>
            </a:r>
            <a:endParaRPr lang="en-US" sz="1700" dirty="0"/>
          </a:p>
        </p:txBody>
      </p:sp>
      <p:sp>
        <p:nvSpPr>
          <p:cNvPr id="5" name="Text 2"/>
          <p:cNvSpPr/>
          <p:nvPr/>
        </p:nvSpPr>
        <p:spPr>
          <a:xfrm>
            <a:off x="619363" y="6053495"/>
            <a:ext cx="6563082" cy="1132046"/>
          </a:xfrm>
          <a:prstGeom prst="rect">
            <a:avLst/>
          </a:prstGeom>
          <a:noFill/>
          <a:ln/>
        </p:spPr>
        <p:txBody>
          <a:bodyPr wrap="square" lIns="0" tIns="0" rIns="0" bIns="0" rtlCol="0" anchor="t"/>
          <a:lstStyle/>
          <a:p>
            <a:pPr marL="0" indent="0" algn="l">
              <a:lnSpc>
                <a:spcPts val="2200"/>
              </a:lnSpc>
              <a:buNone/>
            </a:pPr>
            <a:r>
              <a:rPr lang="en-US" sz="1350" kern="0" spc="-28" dirty="0">
                <a:solidFill>
                  <a:srgbClr val="272525"/>
                </a:solidFill>
                <a:latin typeface="Inter" pitchFamily="34" charset="0"/>
                <a:ea typeface="Inter" pitchFamily="34" charset="-122"/>
                <a:cs typeface="Inter" pitchFamily="34" charset="-120"/>
              </a:rPr>
              <a:t>Develop a predictive model based on historical maintenance and performance data to predict future failures in production equipment, reducing downtime, optimizing maintenance times, and improving operational efficiency in the production plant.</a:t>
            </a:r>
            <a:endParaRPr lang="en-US" sz="1350" dirty="0"/>
          </a:p>
        </p:txBody>
      </p:sp>
      <p:pic>
        <p:nvPicPr>
          <p:cNvPr id="6" name="Image 1" descr="preencoded.png"/>
          <p:cNvPicPr>
            <a:picLocks noChangeAspect="1"/>
          </p:cNvPicPr>
          <p:nvPr/>
        </p:nvPicPr>
        <p:blipFill>
          <a:blip r:embed="rId4"/>
          <a:stretch>
            <a:fillRect/>
          </a:stretch>
        </p:blipFill>
        <p:spPr>
          <a:xfrm>
            <a:off x="7447836" y="1393508"/>
            <a:ext cx="6563201" cy="4056340"/>
          </a:xfrm>
          <a:prstGeom prst="rect">
            <a:avLst/>
          </a:prstGeom>
        </p:spPr>
      </p:pic>
      <p:sp>
        <p:nvSpPr>
          <p:cNvPr id="7" name="Text 3"/>
          <p:cNvSpPr/>
          <p:nvPr/>
        </p:nvSpPr>
        <p:spPr>
          <a:xfrm>
            <a:off x="7447836" y="5671066"/>
            <a:ext cx="2212181" cy="276463"/>
          </a:xfrm>
          <a:prstGeom prst="rect">
            <a:avLst/>
          </a:prstGeom>
          <a:noFill/>
          <a:ln/>
        </p:spPr>
        <p:txBody>
          <a:bodyPr wrap="none" lIns="0" tIns="0" rIns="0" bIns="0" rtlCol="0" anchor="t"/>
          <a:lstStyle/>
          <a:p>
            <a:pPr marL="0" indent="0" algn="l">
              <a:lnSpc>
                <a:spcPts val="2150"/>
              </a:lnSpc>
              <a:buNone/>
            </a:pPr>
            <a:r>
              <a:rPr lang="en-US" sz="1700" b="1" kern="0" spc="-52" dirty="0">
                <a:solidFill>
                  <a:srgbClr val="272525"/>
                </a:solidFill>
                <a:latin typeface="Inter" pitchFamily="34" charset="0"/>
                <a:ea typeface="Inter" pitchFamily="34" charset="-122"/>
                <a:cs typeface="Inter" pitchFamily="34" charset="-120"/>
              </a:rPr>
              <a:t>Specific Objectives</a:t>
            </a:r>
            <a:endParaRPr lang="en-US" sz="1700" dirty="0"/>
          </a:p>
        </p:txBody>
      </p:sp>
      <p:sp>
        <p:nvSpPr>
          <p:cNvPr id="8" name="Text 4"/>
          <p:cNvSpPr/>
          <p:nvPr/>
        </p:nvSpPr>
        <p:spPr>
          <a:xfrm>
            <a:off x="7730847" y="6053614"/>
            <a:ext cx="6280190" cy="283012"/>
          </a:xfrm>
          <a:prstGeom prst="rect">
            <a:avLst/>
          </a:prstGeom>
          <a:noFill/>
          <a:ln/>
        </p:spPr>
        <p:txBody>
          <a:bodyPr wrap="none" lIns="0" tIns="0" rIns="0" bIns="0" rtlCol="0" anchor="t"/>
          <a:lstStyle/>
          <a:p>
            <a:pPr marL="342900" indent="-342900" algn="l">
              <a:lnSpc>
                <a:spcPts val="2200"/>
              </a:lnSpc>
              <a:buSzPct val="100000"/>
              <a:buChar char="•"/>
            </a:pPr>
            <a:r>
              <a:rPr lang="en-US" sz="1350" kern="0" spc="-28" dirty="0">
                <a:solidFill>
                  <a:srgbClr val="272525"/>
                </a:solidFill>
                <a:latin typeface="Inter" pitchFamily="34" charset="0"/>
                <a:ea typeface="Inter" pitchFamily="34" charset="-122"/>
                <a:cs typeface="Inter" pitchFamily="34" charset="-120"/>
              </a:rPr>
              <a:t>Develop a failure prediction model using machine learning techniques.</a:t>
            </a:r>
            <a:endParaRPr lang="en-US" sz="1350" dirty="0"/>
          </a:p>
        </p:txBody>
      </p:sp>
      <p:sp>
        <p:nvSpPr>
          <p:cNvPr id="9" name="Text 5"/>
          <p:cNvSpPr/>
          <p:nvPr/>
        </p:nvSpPr>
        <p:spPr>
          <a:xfrm>
            <a:off x="7730847" y="6398538"/>
            <a:ext cx="6280190" cy="566023"/>
          </a:xfrm>
          <a:prstGeom prst="rect">
            <a:avLst/>
          </a:prstGeom>
          <a:noFill/>
          <a:ln/>
        </p:spPr>
        <p:txBody>
          <a:bodyPr wrap="square" lIns="0" tIns="0" rIns="0" bIns="0" rtlCol="0" anchor="t"/>
          <a:lstStyle/>
          <a:p>
            <a:pPr marL="342900" indent="-342900" algn="l">
              <a:lnSpc>
                <a:spcPts val="2200"/>
              </a:lnSpc>
              <a:buSzPct val="100000"/>
              <a:buChar char="•"/>
            </a:pPr>
            <a:r>
              <a:rPr lang="en-US" sz="1350" kern="0" spc="-28" dirty="0">
                <a:solidFill>
                  <a:srgbClr val="272525"/>
                </a:solidFill>
                <a:latin typeface="Inter" pitchFamily="34" charset="0"/>
                <a:ea typeface="Inter" pitchFamily="34" charset="-122"/>
                <a:cs typeface="Inter" pitchFamily="34" charset="-120"/>
              </a:rPr>
              <a:t>Optimize spare parts and resource management by integrating the predictive model into inventory and human resources planning.</a:t>
            </a:r>
            <a:endParaRPr lang="en-US" sz="1350" dirty="0"/>
          </a:p>
        </p:txBody>
      </p:sp>
      <p:sp>
        <p:nvSpPr>
          <p:cNvPr id="10" name="Text 6"/>
          <p:cNvSpPr/>
          <p:nvPr/>
        </p:nvSpPr>
        <p:spPr>
          <a:xfrm>
            <a:off x="7730847" y="7026473"/>
            <a:ext cx="6280190" cy="849035"/>
          </a:xfrm>
          <a:prstGeom prst="rect">
            <a:avLst/>
          </a:prstGeom>
          <a:noFill/>
          <a:ln/>
        </p:spPr>
        <p:txBody>
          <a:bodyPr wrap="square" lIns="0" tIns="0" rIns="0" bIns="0" rtlCol="0" anchor="t"/>
          <a:lstStyle/>
          <a:p>
            <a:pPr marL="342900" indent="-342900" algn="l">
              <a:lnSpc>
                <a:spcPts val="2200"/>
              </a:lnSpc>
              <a:buSzPct val="100000"/>
              <a:buChar char="•"/>
            </a:pPr>
            <a:r>
              <a:rPr lang="en-US" sz="1350" kern="0" spc="-28" dirty="0">
                <a:solidFill>
                  <a:srgbClr val="272525"/>
                </a:solidFill>
                <a:latin typeface="Inter" pitchFamily="34" charset="0"/>
                <a:ea typeface="Inter" pitchFamily="34" charset="-122"/>
                <a:cs typeface="Inter" pitchFamily="34" charset="-120"/>
              </a:rPr>
              <a:t>Optimize the maintenance plan by aligning it with the actual needs of the plant, based on the criticality of the equipment and the predictions of the model.</a:t>
            </a:r>
            <a:endParaRPr lang="en-US" sz="1350" dirty="0"/>
          </a:p>
        </p:txBody>
      </p:sp>
      <p:sp>
        <p:nvSpPr>
          <p:cNvPr id="11" name="Rectángulo 10">
            <a:extLst>
              <a:ext uri="{FF2B5EF4-FFF2-40B4-BE49-F238E27FC236}">
                <a16:creationId xmlns:a16="http://schemas.microsoft.com/office/drawing/2014/main" id="{DE9CAAB8-DA10-F2BE-F4B2-899153D77BD6}"/>
              </a:ext>
            </a:extLst>
          </p:cNvPr>
          <p:cNvSpPr/>
          <p:nvPr/>
        </p:nvSpPr>
        <p:spPr>
          <a:xfrm>
            <a:off x="12705347" y="7628021"/>
            <a:ext cx="1840832" cy="51735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50437" y="2161223"/>
            <a:ext cx="6172200" cy="771525"/>
          </a:xfrm>
          <a:prstGeom prst="rect">
            <a:avLst/>
          </a:prstGeom>
          <a:noFill/>
          <a:ln/>
        </p:spPr>
        <p:txBody>
          <a:bodyPr wrap="none" lIns="0" tIns="0" rIns="0" bIns="0" rtlCol="0" anchor="t"/>
          <a:lstStyle/>
          <a:p>
            <a:pPr marL="0" indent="0">
              <a:lnSpc>
                <a:spcPts val="6050"/>
              </a:lnSpc>
              <a:buNone/>
            </a:pPr>
            <a:r>
              <a:rPr lang="en-US" sz="4850" b="1" kern="0" spc="-146" dirty="0">
                <a:solidFill>
                  <a:srgbClr val="000000"/>
                </a:solidFill>
                <a:latin typeface="Inter" pitchFamily="34" charset="0"/>
                <a:ea typeface="Inter" pitchFamily="34" charset="-122"/>
                <a:cs typeface="Inter" pitchFamily="34" charset="-120"/>
              </a:rPr>
              <a:t>Literature Review</a:t>
            </a:r>
            <a:endParaRPr lang="en-US" sz="4850" dirty="0"/>
          </a:p>
        </p:txBody>
      </p:sp>
      <p:sp>
        <p:nvSpPr>
          <p:cNvPr id="4" name="Text 1"/>
          <p:cNvSpPr/>
          <p:nvPr/>
        </p:nvSpPr>
        <p:spPr>
          <a:xfrm>
            <a:off x="6350437" y="3303032"/>
            <a:ext cx="7415927" cy="2765346"/>
          </a:xfrm>
          <a:prstGeom prst="rect">
            <a:avLst/>
          </a:prstGeom>
          <a:noFill/>
          <a:ln/>
        </p:spPr>
        <p:txBody>
          <a:bodyPr wrap="square" lIns="0" tIns="0" rIns="0" bIns="0" rtlCol="0" anchor="t"/>
          <a:lstStyle/>
          <a:p>
            <a:pPr marL="0" indent="0">
              <a:lnSpc>
                <a:spcPts val="3100"/>
              </a:lnSpc>
              <a:buNone/>
            </a:pPr>
            <a:r>
              <a:rPr lang="en-US" sz="1900" kern="0" spc="-39" dirty="0">
                <a:solidFill>
                  <a:srgbClr val="272525"/>
                </a:solidFill>
                <a:latin typeface="Inter" pitchFamily="34" charset="0"/>
                <a:ea typeface="Inter" pitchFamily="34" charset="-122"/>
                <a:cs typeface="Inter" pitchFamily="34" charset="-120"/>
              </a:rPr>
              <a:t>Maintenance engineering plays a crucial role in optimizing industrial processes. Advancements in big data and machine learning (ML) have enabled proactive failure detection and minimized human intervention in diagnostic processes. Industry 4.0, driven by IIoT, leverages interconnected sensors to generate large volumes of data on physical assets, facilitating automatic learning systems for predictive maintenance decisions.</a:t>
            </a:r>
            <a:endParaRPr lang="en-US" sz="1900" dirty="0"/>
          </a:p>
        </p:txBody>
      </p:sp>
      <p:sp>
        <p:nvSpPr>
          <p:cNvPr id="5" name="Rectángulo 4">
            <a:extLst>
              <a:ext uri="{FF2B5EF4-FFF2-40B4-BE49-F238E27FC236}">
                <a16:creationId xmlns:a16="http://schemas.microsoft.com/office/drawing/2014/main" id="{E92769F8-FBD6-0E75-2789-D5419D960C42}"/>
              </a:ext>
            </a:extLst>
          </p:cNvPr>
          <p:cNvSpPr/>
          <p:nvPr/>
        </p:nvSpPr>
        <p:spPr>
          <a:xfrm>
            <a:off x="12705347" y="7628021"/>
            <a:ext cx="1840832" cy="51735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3086100"/>
          </a:xfrm>
          <a:prstGeom prst="rect">
            <a:avLst/>
          </a:prstGeom>
        </p:spPr>
      </p:pic>
      <p:sp>
        <p:nvSpPr>
          <p:cNvPr id="3" name="Text 0"/>
          <p:cNvSpPr/>
          <p:nvPr/>
        </p:nvSpPr>
        <p:spPr>
          <a:xfrm>
            <a:off x="864037" y="4296847"/>
            <a:ext cx="6172200" cy="771525"/>
          </a:xfrm>
          <a:prstGeom prst="rect">
            <a:avLst/>
          </a:prstGeom>
          <a:noFill/>
          <a:ln/>
        </p:spPr>
        <p:txBody>
          <a:bodyPr wrap="none" lIns="0" tIns="0" rIns="0" bIns="0" rtlCol="0" anchor="t"/>
          <a:lstStyle/>
          <a:p>
            <a:pPr marL="0" indent="0">
              <a:lnSpc>
                <a:spcPts val="6050"/>
              </a:lnSpc>
              <a:buNone/>
            </a:pPr>
            <a:r>
              <a:rPr lang="en-US" sz="4850" b="1" kern="0" spc="-146" dirty="0">
                <a:solidFill>
                  <a:srgbClr val="000000"/>
                </a:solidFill>
                <a:latin typeface="Inter" pitchFamily="34" charset="0"/>
                <a:ea typeface="Inter" pitchFamily="34" charset="-122"/>
                <a:cs typeface="Inter" pitchFamily="34" charset="-120"/>
              </a:rPr>
              <a:t>Machine Learning (prediction models)</a:t>
            </a:r>
            <a:endParaRPr lang="en-US" sz="4850" dirty="0"/>
          </a:p>
        </p:txBody>
      </p:sp>
      <p:sp>
        <p:nvSpPr>
          <p:cNvPr id="4" name="Text 1"/>
          <p:cNvSpPr/>
          <p:nvPr/>
        </p:nvSpPr>
        <p:spPr>
          <a:xfrm>
            <a:off x="864037" y="5438656"/>
            <a:ext cx="12902327" cy="1580198"/>
          </a:xfrm>
          <a:prstGeom prst="rect">
            <a:avLst/>
          </a:prstGeom>
          <a:noFill/>
          <a:ln/>
        </p:spPr>
        <p:txBody>
          <a:bodyPr wrap="square" lIns="0" tIns="0" rIns="0" bIns="0" rtlCol="0" anchor="t"/>
          <a:lstStyle/>
          <a:p>
            <a:pPr marL="0" indent="0">
              <a:lnSpc>
                <a:spcPts val="3100"/>
              </a:lnSpc>
              <a:buNone/>
            </a:pPr>
            <a:r>
              <a:rPr lang="en-US" sz="1900" kern="0" spc="-39" dirty="0">
                <a:solidFill>
                  <a:srgbClr val="272525"/>
                </a:solidFill>
                <a:latin typeface="Inter" pitchFamily="34" charset="0"/>
                <a:ea typeface="Inter" pitchFamily="34" charset="-122"/>
                <a:cs typeface="Inter" pitchFamily="34" charset="-120"/>
              </a:rPr>
              <a:t>Machine learning focuses on creating algorithms and models capable of learning from data, enabling computers to improve their performance on specific tasks without explicit programming. These systems identify patterns in large volumes of data, allowing them to make predictions or decisions based on experience. The two main categories of machine learning methods are supervised learning and unsupervised learning.</a:t>
            </a:r>
            <a:endParaRPr lang="en-US" sz="1900" dirty="0"/>
          </a:p>
        </p:txBody>
      </p:sp>
      <p:sp>
        <p:nvSpPr>
          <p:cNvPr id="6" name="Rectángulo 5">
            <a:extLst>
              <a:ext uri="{FF2B5EF4-FFF2-40B4-BE49-F238E27FC236}">
                <a16:creationId xmlns:a16="http://schemas.microsoft.com/office/drawing/2014/main" id="{D728B2CC-436C-8982-DFC8-A497254D13E1}"/>
              </a:ext>
            </a:extLst>
          </p:cNvPr>
          <p:cNvSpPr/>
          <p:nvPr/>
        </p:nvSpPr>
        <p:spPr>
          <a:xfrm>
            <a:off x="12705347" y="7628021"/>
            <a:ext cx="1840832" cy="51735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0" descr="preencoded.png">
            <a:extLst>
              <a:ext uri="{FF2B5EF4-FFF2-40B4-BE49-F238E27FC236}">
                <a16:creationId xmlns:a16="http://schemas.microsoft.com/office/drawing/2014/main" id="{4BF1B0A8-01FD-D279-7D7F-B77638853D8B}"/>
              </a:ext>
            </a:extLst>
          </p:cNvPr>
          <p:cNvPicPr>
            <a:picLocks noChangeAspect="1"/>
          </p:cNvPicPr>
          <p:nvPr/>
        </p:nvPicPr>
        <p:blipFill>
          <a:blip r:embed="rId2"/>
          <a:stretch>
            <a:fillRect/>
          </a:stretch>
        </p:blipFill>
        <p:spPr>
          <a:xfrm>
            <a:off x="0" y="0"/>
            <a:ext cx="14630400" cy="2477214"/>
          </a:xfrm>
          <a:prstGeom prst="rect">
            <a:avLst/>
          </a:prstGeom>
        </p:spPr>
      </p:pic>
      <p:pic>
        <p:nvPicPr>
          <p:cNvPr id="7" name="Imagen 6">
            <a:extLst>
              <a:ext uri="{FF2B5EF4-FFF2-40B4-BE49-F238E27FC236}">
                <a16:creationId xmlns:a16="http://schemas.microsoft.com/office/drawing/2014/main" id="{CFF9931A-5AB2-C5A4-C6C4-022C43028CA6}"/>
              </a:ext>
            </a:extLst>
          </p:cNvPr>
          <p:cNvPicPr>
            <a:picLocks noChangeAspect="1"/>
          </p:cNvPicPr>
          <p:nvPr/>
        </p:nvPicPr>
        <p:blipFill>
          <a:blip r:embed="rId3"/>
          <a:stretch>
            <a:fillRect/>
          </a:stretch>
        </p:blipFill>
        <p:spPr>
          <a:xfrm>
            <a:off x="431800" y="3939288"/>
            <a:ext cx="13766800" cy="2738623"/>
          </a:xfrm>
          <a:prstGeom prst="rect">
            <a:avLst/>
          </a:prstGeom>
        </p:spPr>
      </p:pic>
      <p:sp>
        <p:nvSpPr>
          <p:cNvPr id="8" name="Rectángulo 7">
            <a:extLst>
              <a:ext uri="{FF2B5EF4-FFF2-40B4-BE49-F238E27FC236}">
                <a16:creationId xmlns:a16="http://schemas.microsoft.com/office/drawing/2014/main" id="{12613A8C-FEBF-0D2A-2445-4A150C58684D}"/>
              </a:ext>
            </a:extLst>
          </p:cNvPr>
          <p:cNvSpPr/>
          <p:nvPr/>
        </p:nvSpPr>
        <p:spPr>
          <a:xfrm>
            <a:off x="12705347" y="7628021"/>
            <a:ext cx="1840832" cy="51735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9" name="Text 0">
            <a:extLst>
              <a:ext uri="{FF2B5EF4-FFF2-40B4-BE49-F238E27FC236}">
                <a16:creationId xmlns:a16="http://schemas.microsoft.com/office/drawing/2014/main" id="{0294028F-3096-5811-8B62-A353CE365A40}"/>
              </a:ext>
            </a:extLst>
          </p:cNvPr>
          <p:cNvSpPr/>
          <p:nvPr/>
        </p:nvSpPr>
        <p:spPr>
          <a:xfrm>
            <a:off x="431800" y="2822488"/>
            <a:ext cx="6172200" cy="771525"/>
          </a:xfrm>
          <a:prstGeom prst="rect">
            <a:avLst/>
          </a:prstGeom>
          <a:noFill/>
          <a:ln/>
        </p:spPr>
        <p:txBody>
          <a:bodyPr wrap="none" lIns="0" tIns="0" rIns="0" bIns="0" rtlCol="0" anchor="t"/>
          <a:lstStyle/>
          <a:p>
            <a:pPr marL="0" indent="0">
              <a:lnSpc>
                <a:spcPts val="6050"/>
              </a:lnSpc>
              <a:buNone/>
            </a:pPr>
            <a:r>
              <a:rPr lang="en-US" sz="4850" b="1" kern="0" spc="-146" dirty="0">
                <a:solidFill>
                  <a:srgbClr val="000000"/>
                </a:solidFill>
                <a:latin typeface="Inter" pitchFamily="34" charset="0"/>
                <a:ea typeface="Inter" pitchFamily="34" charset="-122"/>
                <a:cs typeface="Inter" pitchFamily="34" charset="-120"/>
              </a:rPr>
              <a:t>Methodology</a:t>
            </a:r>
            <a:endParaRPr lang="en-US" sz="4850" dirty="0"/>
          </a:p>
        </p:txBody>
      </p:sp>
    </p:spTree>
    <p:extLst>
      <p:ext uri="{BB962C8B-B14F-4D97-AF65-F5344CB8AC3E}">
        <p14:creationId xmlns:p14="http://schemas.microsoft.com/office/powerpoint/2010/main" val="234798805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4682</TotalTime>
  <Words>707</Words>
  <Application>Microsoft Office PowerPoint</Application>
  <PresentationFormat>Personalizado</PresentationFormat>
  <Paragraphs>121</Paragraphs>
  <Slides>11</Slides>
  <Notes>10</Notes>
  <HiddenSlides>0</HiddenSlides>
  <MMClips>0</MMClips>
  <ScaleCrop>false</ScaleCrop>
  <HeadingPairs>
    <vt:vector size="6" baseType="variant">
      <vt:variant>
        <vt:lpstr>Fuentes usadas</vt:lpstr>
      </vt:variant>
      <vt:variant>
        <vt:i4>2</vt:i4>
      </vt:variant>
      <vt:variant>
        <vt:lpstr>Tema</vt:lpstr>
      </vt:variant>
      <vt:variant>
        <vt:i4>1</vt:i4>
      </vt:variant>
      <vt:variant>
        <vt:lpstr>Títulos de diapositiva</vt:lpstr>
      </vt:variant>
      <vt:variant>
        <vt:i4>11</vt:i4>
      </vt:variant>
    </vt:vector>
  </HeadingPairs>
  <TitlesOfParts>
    <vt:vector size="14" baseType="lpstr">
      <vt:lpstr>Arial</vt:lpstr>
      <vt:lpstr>Inter</vt:lpstr>
      <vt:lpstr>Office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Jose Gabriel Piña Zambrano</cp:lastModifiedBy>
  <cp:revision>7</cp:revision>
  <dcterms:created xsi:type="dcterms:W3CDTF">2024-09-13T13:38:31Z</dcterms:created>
  <dcterms:modified xsi:type="dcterms:W3CDTF">2024-09-23T16:43:21Z</dcterms:modified>
</cp:coreProperties>
</file>